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omments/modernComment_101_0.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32404050" cy="43205400"/>
  <p:notesSz cx="6858000" cy="9144000"/>
  <p:defaultText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10206">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B51CDEE-39DF-4472-44EE-B90782AD4599}" name="MILVIO DA SILVA RIBEIRO" initials="MD" userId="b1d2fd96176869e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62B4"/>
    <a:srgbClr val="C1FF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759" autoAdjust="0"/>
    <p:restoredTop sz="95287" autoAdjust="0"/>
  </p:normalViewPr>
  <p:slideViewPr>
    <p:cSldViewPr>
      <p:cViewPr>
        <p:scale>
          <a:sx n="20" d="100"/>
          <a:sy n="20" d="100"/>
        </p:scale>
        <p:origin x="1710" y="60"/>
      </p:cViewPr>
      <p:guideLst>
        <p:guide orient="horz" pos="13608"/>
        <p:guide pos="10206"/>
      </p:guideLst>
    </p:cSldViewPr>
  </p:slideViewPr>
  <p:outlineViewPr>
    <p:cViewPr>
      <p:scale>
        <a:sx n="33" d="100"/>
        <a:sy n="33" d="100"/>
      </p:scale>
      <p:origin x="0" y="115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omments/modernComment_101_0.xml><?xml version="1.0" encoding="utf-8"?>
<p188:cmLst xmlns:a="http://schemas.openxmlformats.org/drawingml/2006/main" xmlns:r="http://schemas.openxmlformats.org/officeDocument/2006/relationships" xmlns:p188="http://schemas.microsoft.com/office/powerpoint/2018/8/main">
  <p188:cm id="{6A7CE65B-B675-4D49-BE89-6C0F19937546}" authorId="{FB51CDEE-39DF-4472-44EE-B90782AD4599}" created="2025-11-03T23:06:00.595">
    <ac:txMkLst xmlns:ac="http://schemas.microsoft.com/office/drawing/2013/main/command">
      <pc:docMk xmlns:pc="http://schemas.microsoft.com/office/powerpoint/2013/main/command"/>
      <pc:sldMk xmlns:pc="http://schemas.microsoft.com/office/powerpoint/2013/main/command" cId="0" sldId="257"/>
      <ac:spMk id="17" creationId="{00000000-0000-0000-0000-000000000000}"/>
      <ac:txMk cp="0" len="26">
        <ac:context len="422" hash="2406762471"/>
      </ac:txMk>
    </ac:txMkLst>
    <p188:pos x="11384624" y="982044"/>
    <p188:txBody>
      <a:bodyPr/>
      <a:lstStyle/>
      <a:p>
        <a:r>
          <a:rPr lang="pt-BR"/>
          <a:t>Inserir SOMENTE as 3 principais referencias utilizadas no estudo.</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1"/>
      </p:bgRef>
    </p:bg>
    <p:spTree>
      <p:nvGrpSpPr>
        <p:cNvPr id="1" name=""/>
        <p:cNvGrpSpPr/>
        <p:nvPr/>
      </p:nvGrpSpPr>
      <p:grpSpPr>
        <a:xfrm>
          <a:off x="0" y="0"/>
          <a:ext cx="0" cy="0"/>
          <a:chOff x="0" y="0"/>
          <a:chExt cx="0" cy="0"/>
        </a:xfrm>
      </p:grpSpPr>
      <p:sp>
        <p:nvSpPr>
          <p:cNvPr id="2" name="Título 1"/>
          <p:cNvSpPr>
            <a:spLocks noGrp="1"/>
          </p:cNvSpPr>
          <p:nvPr>
            <p:ph type="ctrTitle"/>
          </p:nvPr>
        </p:nvSpPr>
        <p:spPr>
          <a:xfrm>
            <a:off x="2430304" y="13421680"/>
            <a:ext cx="27543443" cy="9261158"/>
          </a:xfrm>
        </p:spPr>
        <p:txBody>
          <a:bodyPr/>
          <a:lstStyle/>
          <a:p>
            <a:r>
              <a:rPr lang="pt-BR"/>
              <a:t>Clique para editar o estilo do título mestre</a:t>
            </a:r>
          </a:p>
        </p:txBody>
      </p:sp>
      <p:sp>
        <p:nvSpPr>
          <p:cNvPr id="3" name="Subtítulo 2"/>
          <p:cNvSpPr>
            <a:spLocks noGrp="1"/>
          </p:cNvSpPr>
          <p:nvPr>
            <p:ph type="subTitle" idx="1"/>
          </p:nvPr>
        </p:nvSpPr>
        <p:spPr>
          <a:xfrm>
            <a:off x="4860608" y="24483060"/>
            <a:ext cx="22682835" cy="11041380"/>
          </a:xfrm>
        </p:spPr>
        <p:txBody>
          <a:bodyPr/>
          <a:lstStyle>
            <a:lvl1pPr marL="0" indent="0" algn="ctr">
              <a:buNone/>
              <a:defRPr>
                <a:solidFill>
                  <a:schemeClr val="tx1">
                    <a:tint val="75000"/>
                  </a:schemeClr>
                </a:solidFill>
              </a:defRPr>
            </a:lvl1pPr>
            <a:lvl2pPr marL="2160270" indent="0" algn="ctr">
              <a:buNone/>
              <a:defRPr>
                <a:solidFill>
                  <a:schemeClr val="tx1">
                    <a:tint val="75000"/>
                  </a:schemeClr>
                </a:solidFill>
              </a:defRPr>
            </a:lvl2pPr>
            <a:lvl3pPr marL="4320540" indent="0" algn="ctr">
              <a:buNone/>
              <a:defRPr>
                <a:solidFill>
                  <a:schemeClr val="tx1">
                    <a:tint val="75000"/>
                  </a:schemeClr>
                </a:solidFill>
              </a:defRPr>
            </a:lvl3pPr>
            <a:lvl4pPr marL="6480810" indent="0" algn="ctr">
              <a:buNone/>
              <a:defRPr>
                <a:solidFill>
                  <a:schemeClr val="tx1">
                    <a:tint val="75000"/>
                  </a:schemeClr>
                </a:solidFill>
              </a:defRPr>
            </a:lvl4pPr>
            <a:lvl5pPr marL="8641080" indent="0" algn="ctr">
              <a:buNone/>
              <a:defRPr>
                <a:solidFill>
                  <a:schemeClr val="tx1">
                    <a:tint val="75000"/>
                  </a:schemeClr>
                </a:solidFill>
              </a:defRPr>
            </a:lvl5pPr>
            <a:lvl6pPr marL="10801350" indent="0" algn="ctr">
              <a:buNone/>
              <a:defRPr>
                <a:solidFill>
                  <a:schemeClr val="tx1">
                    <a:tint val="75000"/>
                  </a:schemeClr>
                </a:solidFill>
              </a:defRPr>
            </a:lvl6pPr>
            <a:lvl7pPr marL="12961620" indent="0" algn="ctr">
              <a:buNone/>
              <a:defRPr>
                <a:solidFill>
                  <a:schemeClr val="tx1">
                    <a:tint val="75000"/>
                  </a:schemeClr>
                </a:solidFill>
              </a:defRPr>
            </a:lvl7pPr>
            <a:lvl8pPr marL="15121890" indent="0" algn="ctr">
              <a:buNone/>
              <a:defRPr>
                <a:solidFill>
                  <a:schemeClr val="tx1">
                    <a:tint val="75000"/>
                  </a:schemeClr>
                </a:solidFill>
              </a:defRPr>
            </a:lvl8pPr>
            <a:lvl9pPr marL="1728216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B34088D9-6F99-4774-8F18-D88D64460132}" type="datetimeFigureOut">
              <a:rPr lang="pt-BR" smtClean="0"/>
              <a:pPr/>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43A5AF6-92C6-4656-8B3D-FE2340DD8210}"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alpha val="24000"/>
          </a:schemeClr>
        </a:soli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620203" y="1730219"/>
            <a:ext cx="29163645" cy="7200900"/>
          </a:xfrm>
          <a:prstGeom prst="rect">
            <a:avLst/>
          </a:prstGeom>
        </p:spPr>
        <p:txBody>
          <a:bodyPr vert="horz" lIns="432054" tIns="216027" rIns="432054" bIns="216027"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1620203" y="10081263"/>
            <a:ext cx="29163645" cy="28513567"/>
          </a:xfrm>
          <a:prstGeom prst="rect">
            <a:avLst/>
          </a:prstGeom>
        </p:spPr>
        <p:txBody>
          <a:bodyPr vert="horz" lIns="432054" tIns="216027" rIns="432054" bIns="216027"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620203" y="40045008"/>
            <a:ext cx="7560945" cy="2300288"/>
          </a:xfrm>
          <a:prstGeom prst="rect">
            <a:avLst/>
          </a:prstGeom>
        </p:spPr>
        <p:txBody>
          <a:bodyPr vert="horz" lIns="432054" tIns="216027" rIns="432054" bIns="216027" rtlCol="0" anchor="ctr"/>
          <a:lstStyle>
            <a:lvl1pPr algn="l">
              <a:defRPr sz="5700">
                <a:solidFill>
                  <a:schemeClr val="tx1">
                    <a:tint val="75000"/>
                  </a:schemeClr>
                </a:solidFill>
              </a:defRPr>
            </a:lvl1pPr>
          </a:lstStyle>
          <a:p>
            <a:fld id="{B34088D9-6F99-4774-8F18-D88D64460132}" type="datetimeFigureOut">
              <a:rPr lang="pt-BR" smtClean="0"/>
              <a:pPr/>
              <a:t>04/11/2025</a:t>
            </a:fld>
            <a:endParaRPr lang="pt-BR"/>
          </a:p>
        </p:txBody>
      </p:sp>
      <p:sp>
        <p:nvSpPr>
          <p:cNvPr id="5" name="Espaço Reservado para Rodapé 4"/>
          <p:cNvSpPr>
            <a:spLocks noGrp="1"/>
          </p:cNvSpPr>
          <p:nvPr>
            <p:ph type="ftr" sz="quarter" idx="3"/>
          </p:nvPr>
        </p:nvSpPr>
        <p:spPr>
          <a:xfrm>
            <a:off x="11071384" y="40045008"/>
            <a:ext cx="10261283" cy="2300288"/>
          </a:xfrm>
          <a:prstGeom prst="rect">
            <a:avLst/>
          </a:prstGeom>
        </p:spPr>
        <p:txBody>
          <a:bodyPr vert="horz" lIns="432054" tIns="216027" rIns="432054" bIns="216027" rtlCol="0" anchor="ctr"/>
          <a:lstStyle>
            <a:lvl1pPr algn="ctr">
              <a:defRPr sz="57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23222903" y="40045008"/>
            <a:ext cx="7560945" cy="2300288"/>
          </a:xfrm>
          <a:prstGeom prst="rect">
            <a:avLst/>
          </a:prstGeom>
        </p:spPr>
        <p:txBody>
          <a:bodyPr vert="horz" lIns="432054" tIns="216027" rIns="432054" bIns="216027" rtlCol="0" anchor="ctr"/>
          <a:lstStyle>
            <a:lvl1pPr algn="r">
              <a:defRPr sz="5700">
                <a:solidFill>
                  <a:schemeClr val="tx1">
                    <a:tint val="75000"/>
                  </a:schemeClr>
                </a:solidFill>
              </a:defRPr>
            </a:lvl1pPr>
          </a:lstStyle>
          <a:p>
            <a:fld id="{A43A5AF6-92C6-4656-8B3D-FE2340DD8210}"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20540" rtl="0" eaLnBrk="1" latinLnBrk="0" hangingPunct="1">
        <a:spcBef>
          <a:spcPct val="0"/>
        </a:spcBef>
        <a:buNone/>
        <a:defRPr sz="20800" kern="1200">
          <a:solidFill>
            <a:schemeClr val="tx1"/>
          </a:solidFill>
          <a:latin typeface="+mj-lt"/>
          <a:ea typeface="+mj-ea"/>
          <a:cs typeface="+mj-cs"/>
        </a:defRPr>
      </a:lvl1pPr>
    </p:titleStyle>
    <p:bodyStyle>
      <a:lvl1pPr marL="1620203" indent="-1620203" algn="l" defTabSz="4320540" rtl="0" eaLnBrk="1" latinLnBrk="0" hangingPunct="1">
        <a:spcBef>
          <a:spcPct val="20000"/>
        </a:spcBef>
        <a:buFont typeface="Arial" pitchFamily="34" charset="0"/>
        <a:buChar char="•"/>
        <a:defRPr sz="15100" kern="1200">
          <a:solidFill>
            <a:schemeClr val="tx1"/>
          </a:solidFill>
          <a:latin typeface="+mn-lt"/>
          <a:ea typeface="+mn-ea"/>
          <a:cs typeface="+mn-cs"/>
        </a:defRPr>
      </a:lvl1pPr>
      <a:lvl2pPr marL="3510439" indent="-1350169" algn="l" defTabSz="4320540" rtl="0" eaLnBrk="1" latinLnBrk="0" hangingPunct="1">
        <a:spcBef>
          <a:spcPct val="20000"/>
        </a:spcBef>
        <a:buFont typeface="Arial" pitchFamily="34" charset="0"/>
        <a:buChar char="–"/>
        <a:defRPr sz="13200" kern="1200">
          <a:solidFill>
            <a:schemeClr val="tx1"/>
          </a:solidFill>
          <a:latin typeface="+mn-lt"/>
          <a:ea typeface="+mn-ea"/>
          <a:cs typeface="+mn-cs"/>
        </a:defRPr>
      </a:lvl2pPr>
      <a:lvl3pPr marL="5400675" indent="-1080135" algn="l" defTabSz="4320540" rtl="0" eaLnBrk="1" latinLnBrk="0" hangingPunct="1">
        <a:spcBef>
          <a:spcPct val="20000"/>
        </a:spcBef>
        <a:buFont typeface="Arial" pitchFamily="34" charset="0"/>
        <a:buChar char="•"/>
        <a:defRPr sz="11300" kern="1200">
          <a:solidFill>
            <a:schemeClr val="tx1"/>
          </a:solidFill>
          <a:latin typeface="+mn-lt"/>
          <a:ea typeface="+mn-ea"/>
          <a:cs typeface="+mn-cs"/>
        </a:defRPr>
      </a:lvl3pPr>
      <a:lvl4pPr marL="756094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4pPr>
      <a:lvl5pPr marL="972121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5pPr>
      <a:lvl6pPr marL="1188148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6pPr>
      <a:lvl7pPr marL="1404175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7pPr>
      <a:lvl8pPr marL="1620202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8pPr>
      <a:lvl9pPr marL="1836229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9pPr>
    </p:bodyStyle>
    <p:other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101_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24000"/>
          </a:schemeClr>
        </a:solidFill>
        <a:effectLst/>
      </p:bgPr>
    </p:bg>
    <p:spTree>
      <p:nvGrpSpPr>
        <p:cNvPr id="1" name=""/>
        <p:cNvGrpSpPr/>
        <p:nvPr/>
      </p:nvGrpSpPr>
      <p:grpSpPr>
        <a:xfrm>
          <a:off x="0" y="0"/>
          <a:ext cx="0" cy="0"/>
          <a:chOff x="0" y="0"/>
          <a:chExt cx="0" cy="0"/>
        </a:xfrm>
      </p:grpSpPr>
      <p:sp>
        <p:nvSpPr>
          <p:cNvPr id="9" name="Retângulo 8"/>
          <p:cNvSpPr/>
          <p:nvPr/>
        </p:nvSpPr>
        <p:spPr>
          <a:xfrm>
            <a:off x="0" y="-369121"/>
            <a:ext cx="32412863" cy="4320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C1FF72"/>
              </a:solidFill>
            </a:endParaRPr>
          </a:p>
        </p:txBody>
      </p:sp>
      <p:sp>
        <p:nvSpPr>
          <p:cNvPr id="3" name="Subtítulo 2"/>
          <p:cNvSpPr>
            <a:spLocks noGrp="1"/>
          </p:cNvSpPr>
          <p:nvPr>
            <p:ph type="subTitle" idx="1"/>
          </p:nvPr>
        </p:nvSpPr>
        <p:spPr>
          <a:xfrm>
            <a:off x="696254" y="11970852"/>
            <a:ext cx="14785564" cy="24537504"/>
          </a:xfrm>
          <a:ln>
            <a:noFill/>
          </a:ln>
        </p:spPr>
        <p:txBody>
          <a:bodyPr>
            <a:noAutofit/>
          </a:bodyPr>
          <a:lstStyle/>
          <a:p>
            <a:pPr algn="just">
              <a:spcBef>
                <a:spcPts val="0"/>
              </a:spcBef>
            </a:pPr>
            <a:r>
              <a:rPr lang="pt-BR" sz="6600" b="1" dirty="0">
                <a:solidFill>
                  <a:schemeClr val="tx1"/>
                </a:solidFill>
              </a:rPr>
              <a:t>INTRODUÇÃO</a:t>
            </a:r>
            <a:endParaRPr lang="pt-BR" sz="7500" b="1" dirty="0">
              <a:solidFill>
                <a:schemeClr val="tx1"/>
              </a:solidFill>
            </a:endParaRPr>
          </a:p>
          <a:p>
            <a:pPr algn="just">
              <a:spcBef>
                <a:spcPts val="0"/>
              </a:spcBef>
            </a:pPr>
            <a:r>
              <a:rPr lang="pt-BR" sz="3500" dirty="0">
                <a:solidFill>
                  <a:schemeClr val="tx1"/>
                </a:solidFill>
              </a:rPr>
              <a:t>A modelagem matemática tem se mostrado uma ferramenta indispensável para a compreensão da dinâmica de transmissão de doenças e para a avaliação de estratégias de intervenção em saúde pública. Na epidemiologia, os modelos permitem simular cenários, prever o curso de surtos e testar a eficácia de medidas como distanciamento social e campanhas de vacinação, fornecendo um suporte quantitativo imprescindível para a tomada de decisão (PEGORARO, 2019).</a:t>
            </a:r>
          </a:p>
          <a:p>
            <a:pPr algn="just">
              <a:spcBef>
                <a:spcPts val="0"/>
              </a:spcBef>
            </a:pPr>
            <a:r>
              <a:rPr lang="pt-BR" sz="6600" b="1" dirty="0">
                <a:solidFill>
                  <a:schemeClr val="tx1"/>
                </a:solidFill>
              </a:rPr>
              <a:t>OBJETIVO</a:t>
            </a:r>
            <a:endParaRPr lang="pt-BR" sz="7500" b="1" dirty="0">
              <a:solidFill>
                <a:schemeClr val="tx1"/>
              </a:solidFill>
            </a:endParaRPr>
          </a:p>
          <a:p>
            <a:pPr algn="just">
              <a:spcBef>
                <a:spcPts val="0"/>
              </a:spcBef>
            </a:pPr>
            <a:r>
              <a:rPr lang="pt-BR" sz="3500" dirty="0">
                <a:solidFill>
                  <a:schemeClr val="tx1"/>
                </a:solidFill>
              </a:rPr>
              <a:t>Este trabalho visou realizar uma análise abrangente do conhecimento sobre modelagem matemática aplicada à epidemiologia, identificando suas principais abordagens, aplicações e tendências contemporâneas.</a:t>
            </a:r>
            <a:endParaRPr lang="pt-BR" sz="3500" b="1" dirty="0">
              <a:solidFill>
                <a:schemeClr val="accent1">
                  <a:lumMod val="75000"/>
                </a:schemeClr>
              </a:solidFill>
            </a:endParaRPr>
          </a:p>
          <a:p>
            <a:pPr algn="just">
              <a:spcBef>
                <a:spcPts val="0"/>
              </a:spcBef>
            </a:pPr>
            <a:r>
              <a:rPr lang="pt-BR" sz="6600" b="1" dirty="0">
                <a:solidFill>
                  <a:schemeClr val="tx1"/>
                </a:solidFill>
              </a:rPr>
              <a:t>MÉTODOS</a:t>
            </a:r>
            <a:endParaRPr lang="pt-BR" sz="7500" b="1" dirty="0">
              <a:solidFill>
                <a:schemeClr val="tx1"/>
              </a:solidFill>
            </a:endParaRPr>
          </a:p>
          <a:p>
            <a:pPr algn="just">
              <a:spcBef>
                <a:spcPts val="0"/>
              </a:spcBef>
            </a:pPr>
            <a:r>
              <a:rPr lang="pt-BR" sz="3500" dirty="0">
                <a:solidFill>
                  <a:schemeClr val="tx1"/>
                </a:solidFill>
              </a:rPr>
              <a:t>Este estudo consistiu em uma revisão sistemática com meta-análise, conduzida em estrita conformidade com as diretrizes do PRISMA (</a:t>
            </a:r>
            <a:r>
              <a:rPr lang="pt-BR" sz="3500" i="1" dirty="0" err="1">
                <a:solidFill>
                  <a:schemeClr val="tx1"/>
                </a:solidFill>
              </a:rPr>
              <a:t>Preferred</a:t>
            </a:r>
            <a:r>
              <a:rPr lang="pt-BR" sz="3500" i="1" dirty="0">
                <a:solidFill>
                  <a:schemeClr val="tx1"/>
                </a:solidFill>
              </a:rPr>
              <a:t> </a:t>
            </a:r>
            <a:r>
              <a:rPr lang="pt-BR" sz="3500" i="1" dirty="0" err="1">
                <a:solidFill>
                  <a:schemeClr val="tx1"/>
                </a:solidFill>
              </a:rPr>
              <a:t>Reporting</a:t>
            </a:r>
            <a:r>
              <a:rPr lang="pt-BR" sz="3500" i="1" dirty="0">
                <a:solidFill>
                  <a:schemeClr val="tx1"/>
                </a:solidFill>
              </a:rPr>
              <a:t> </a:t>
            </a:r>
            <a:r>
              <a:rPr lang="pt-BR" sz="3500" i="1" dirty="0" err="1">
                <a:solidFill>
                  <a:schemeClr val="tx1"/>
                </a:solidFill>
              </a:rPr>
              <a:t>Items</a:t>
            </a:r>
            <a:r>
              <a:rPr lang="pt-BR" sz="3500" i="1" dirty="0">
                <a:solidFill>
                  <a:schemeClr val="tx1"/>
                </a:solidFill>
              </a:rPr>
              <a:t> for </a:t>
            </a:r>
            <a:r>
              <a:rPr lang="pt-BR" sz="3500" i="1" dirty="0" err="1">
                <a:solidFill>
                  <a:schemeClr val="tx1"/>
                </a:solidFill>
              </a:rPr>
              <a:t>Systematic</a:t>
            </a:r>
            <a:r>
              <a:rPr lang="pt-BR" sz="3500" i="1" dirty="0">
                <a:solidFill>
                  <a:schemeClr val="tx1"/>
                </a:solidFill>
              </a:rPr>
              <a:t> Reviews </a:t>
            </a:r>
            <a:r>
              <a:rPr lang="pt-BR" sz="3500" i="1" dirty="0" err="1">
                <a:solidFill>
                  <a:schemeClr val="tx1"/>
                </a:solidFill>
              </a:rPr>
              <a:t>and</a:t>
            </a:r>
            <a:r>
              <a:rPr lang="pt-BR" sz="3500" i="1" dirty="0">
                <a:solidFill>
                  <a:schemeClr val="tx1"/>
                </a:solidFill>
              </a:rPr>
              <a:t> Meta-</a:t>
            </a:r>
            <a:r>
              <a:rPr lang="pt-BR" sz="3500" i="1" dirty="0" err="1">
                <a:solidFill>
                  <a:schemeClr val="tx1"/>
                </a:solidFill>
              </a:rPr>
              <a:t>Analyses</a:t>
            </a:r>
            <a:r>
              <a:rPr lang="pt-BR" sz="3500" dirty="0">
                <a:solidFill>
                  <a:schemeClr val="tx1"/>
                </a:solidFill>
              </a:rPr>
              <a:t>), seguindo o protocolo estabelecido por Page et al. (2021). A estratégia de busca foi implementada em três bases de dados principais (</a:t>
            </a:r>
            <a:r>
              <a:rPr lang="pt-BR" sz="3500" i="1" dirty="0">
                <a:solidFill>
                  <a:schemeClr val="tx1"/>
                </a:solidFill>
              </a:rPr>
              <a:t>Scopus, Web </a:t>
            </a:r>
            <a:r>
              <a:rPr lang="pt-BR" sz="3500" i="1" dirty="0" err="1">
                <a:solidFill>
                  <a:schemeClr val="tx1"/>
                </a:solidFill>
              </a:rPr>
              <a:t>of</a:t>
            </a:r>
            <a:r>
              <a:rPr lang="pt-BR" sz="3500" i="1" dirty="0">
                <a:solidFill>
                  <a:schemeClr val="tx1"/>
                </a:solidFill>
              </a:rPr>
              <a:t> Science </a:t>
            </a:r>
            <a:r>
              <a:rPr lang="pt-BR" sz="3500" dirty="0">
                <a:solidFill>
                  <a:schemeClr val="tx1"/>
                </a:solidFill>
              </a:rPr>
              <a:t>e </a:t>
            </a:r>
            <a:r>
              <a:rPr lang="pt-BR" sz="3500" i="1" dirty="0" err="1">
                <a:solidFill>
                  <a:schemeClr val="tx1"/>
                </a:solidFill>
              </a:rPr>
              <a:t>PubMed</a:t>
            </a:r>
            <a:r>
              <a:rPr lang="pt-BR" sz="3500" dirty="0">
                <a:solidFill>
                  <a:schemeClr val="tx1"/>
                </a:solidFill>
              </a:rPr>
              <a:t>), utilizando combinações dos descritores controlados "</a:t>
            </a:r>
            <a:r>
              <a:rPr lang="pt-BR" sz="3500" i="1" dirty="0" err="1">
                <a:solidFill>
                  <a:schemeClr val="tx1"/>
                </a:solidFill>
              </a:rPr>
              <a:t>Mathematical</a:t>
            </a:r>
            <a:r>
              <a:rPr lang="pt-BR" sz="3500" i="1" dirty="0">
                <a:solidFill>
                  <a:schemeClr val="tx1"/>
                </a:solidFill>
              </a:rPr>
              <a:t> Models</a:t>
            </a:r>
            <a:r>
              <a:rPr lang="pt-BR" sz="3500" dirty="0">
                <a:solidFill>
                  <a:schemeClr val="tx1"/>
                </a:solidFill>
              </a:rPr>
              <a:t>", "</a:t>
            </a:r>
            <a:r>
              <a:rPr lang="pt-BR" sz="3500" i="1" dirty="0" err="1">
                <a:solidFill>
                  <a:schemeClr val="tx1"/>
                </a:solidFill>
              </a:rPr>
              <a:t>Epidemiology</a:t>
            </a:r>
            <a:r>
              <a:rPr lang="pt-BR" sz="3500" dirty="0">
                <a:solidFill>
                  <a:schemeClr val="tx1"/>
                </a:solidFill>
              </a:rPr>
              <a:t>" e "</a:t>
            </a:r>
            <a:r>
              <a:rPr lang="pt-BR" sz="3500" i="1" dirty="0" err="1">
                <a:solidFill>
                  <a:schemeClr val="tx1"/>
                </a:solidFill>
              </a:rPr>
              <a:t>Infectious</a:t>
            </a:r>
            <a:r>
              <a:rPr lang="pt-BR" sz="3500" i="1" dirty="0">
                <a:solidFill>
                  <a:schemeClr val="tx1"/>
                </a:solidFill>
              </a:rPr>
              <a:t> </a:t>
            </a:r>
            <a:r>
              <a:rPr lang="pt-BR" sz="3500" i="1" dirty="0" err="1">
                <a:solidFill>
                  <a:schemeClr val="tx1"/>
                </a:solidFill>
              </a:rPr>
              <a:t>Diseases</a:t>
            </a:r>
            <a:r>
              <a:rPr lang="pt-BR" sz="3500" dirty="0">
                <a:solidFill>
                  <a:schemeClr val="tx1"/>
                </a:solidFill>
              </a:rPr>
              <a:t>" e seus termos livres equivalentes. Foram incluídos artigos publicados entre 2015 e 2024 que abordassem a aplicação de modelos matemáticos na predição de surtos de doenças infecciosas. O risco de viés dos estudos foi avaliado por meio da ferramenta ROBIS, conforme proposto por </a:t>
            </a:r>
            <a:r>
              <a:rPr lang="pt-BR" sz="3500" dirty="0" err="1">
                <a:solidFill>
                  <a:schemeClr val="tx1"/>
                </a:solidFill>
              </a:rPr>
              <a:t>Whiting</a:t>
            </a:r>
            <a:r>
              <a:rPr lang="pt-BR" sz="3500" dirty="0">
                <a:solidFill>
                  <a:schemeClr val="tx1"/>
                </a:solidFill>
              </a:rPr>
              <a:t> et al. (2016). Para a síntese quantitativa dos dados, foi empregada a metodologia de meta-análise de efeitos aleatórios, tal como descrita por Borenstein et al. (2009), calculando-se os intervalos de confiança de 95% para os parâmetros de acurácia preditiva dos modelos. Ao final, os textos...</a:t>
            </a:r>
          </a:p>
          <a:p>
            <a:pPr algn="just">
              <a:spcBef>
                <a:spcPts val="0"/>
              </a:spcBef>
            </a:pPr>
            <a:r>
              <a:rPr lang="pt-BR" sz="6600" b="1" dirty="0">
                <a:solidFill>
                  <a:schemeClr val="tx1"/>
                </a:solidFill>
              </a:rPr>
              <a:t>RESULTADOS E DISCUSSÕES</a:t>
            </a:r>
            <a:endParaRPr lang="pt-BR" sz="7500" b="1" dirty="0">
              <a:solidFill>
                <a:schemeClr val="tx1"/>
              </a:solidFill>
            </a:endParaRPr>
          </a:p>
          <a:p>
            <a:pPr algn="just">
              <a:spcBef>
                <a:spcPts val="0"/>
              </a:spcBef>
            </a:pPr>
            <a:r>
              <a:rPr lang="pt-BR" sz="3500" dirty="0">
                <a:solidFill>
                  <a:schemeClr val="tx1"/>
                </a:solidFill>
              </a:rPr>
              <a:t>A busca inicial identificou 785 registros, dos quais 18 estudos preencheram os critérios de inclusão para análise qualitativa e 12 para meta-análise. Os modelos SEIR (</a:t>
            </a:r>
            <a:r>
              <a:rPr lang="pt-BR" sz="3500" i="1" dirty="0" err="1">
                <a:solidFill>
                  <a:schemeClr val="tx1"/>
                </a:solidFill>
              </a:rPr>
              <a:t>Susceptible-Exposed-Infectious-Recovered</a:t>
            </a:r>
            <a:r>
              <a:rPr lang="pt-BR" sz="3500" dirty="0">
                <a:solidFill>
                  <a:schemeClr val="tx1"/>
                </a:solidFill>
              </a:rPr>
              <a:t>) representaram 55% dos estudos incluídos, seguidos por modelos baseados em agentes (28%). A análise de viés demonstrou baixo risco em 60% dos estudos. A meta-análise revelou que a aplicação de modelos matemáticos apresentou alta acurácia preditiva para curto prazo (SMD = 0.82, IC 95%: 0.75–0.89), com heterogeneidade moderada entre os estudos (I² = 45%). Os modelos que incorporaram mobilidade populacional e subnotificação mostraram melhor desempenho (SMD = 0.91, IC 95%: 0.85–0.97) comparados aos modelos tradicionais.</a:t>
            </a:r>
          </a:p>
        </p:txBody>
      </p:sp>
      <p:sp>
        <p:nvSpPr>
          <p:cNvPr id="15" name="Subtítulo 2"/>
          <p:cNvSpPr txBox="1">
            <a:spLocks/>
          </p:cNvSpPr>
          <p:nvPr/>
        </p:nvSpPr>
        <p:spPr>
          <a:xfrm>
            <a:off x="16035133" y="12176232"/>
            <a:ext cx="15576604" cy="24332124"/>
          </a:xfrm>
          <a:prstGeom prst="rect">
            <a:avLst/>
          </a:prstGeom>
          <a:noFill/>
          <a:ln>
            <a:noFill/>
          </a:ln>
        </p:spPr>
        <p:txBody>
          <a:bodyPr vert="horz" lIns="432054" tIns="216027" rIns="432054" bIns="216027" rtlCol="0">
            <a:noAutofit/>
          </a:bodyPr>
          <a:lstStyle/>
          <a:p>
            <a:r>
              <a:rPr lang="pt-BR" sz="4400" b="1" dirty="0"/>
              <a:t>Tabela 1 – Características dos estudos incluídos na revisão sistemática.</a:t>
            </a:r>
          </a:p>
          <a:p>
            <a:pPr algn="just">
              <a:spcBef>
                <a:spcPts val="0"/>
              </a:spcBef>
            </a:pPr>
            <a:endParaRPr lang="pt-BR" sz="9600" b="1" dirty="0"/>
          </a:p>
          <a:p>
            <a:pPr algn="just">
              <a:spcBef>
                <a:spcPts val="0"/>
              </a:spcBef>
            </a:pPr>
            <a:endParaRPr lang="pt-BR" sz="9600" b="1" dirty="0"/>
          </a:p>
          <a:p>
            <a:pPr algn="just">
              <a:spcBef>
                <a:spcPts val="0"/>
              </a:spcBef>
            </a:pPr>
            <a:endParaRPr lang="pt-BR" sz="9600" b="1" dirty="0"/>
          </a:p>
          <a:p>
            <a:pPr algn="just">
              <a:spcBef>
                <a:spcPts val="0"/>
              </a:spcBef>
            </a:pPr>
            <a:endParaRPr lang="pt-BR" sz="9600" b="1" dirty="0"/>
          </a:p>
          <a:p>
            <a:pPr algn="just">
              <a:spcBef>
                <a:spcPts val="0"/>
              </a:spcBef>
            </a:pPr>
            <a:r>
              <a:rPr lang="pt-BR" sz="4400" b="1" dirty="0"/>
              <a:t>Figura 1 – Mapa de colaboração internacional e </a:t>
            </a:r>
            <a:r>
              <a:rPr lang="pt-BR" sz="4400" b="1" dirty="0" err="1"/>
              <a:t>coocorrência</a:t>
            </a:r>
            <a:r>
              <a:rPr lang="pt-BR" sz="4400" b="1" dirty="0"/>
              <a:t> de países em publicações.</a:t>
            </a:r>
          </a:p>
          <a:p>
            <a:pPr algn="just">
              <a:spcBef>
                <a:spcPts val="0"/>
              </a:spcBef>
            </a:pPr>
            <a:endParaRPr lang="pt-BR" sz="9600" b="1" dirty="0"/>
          </a:p>
          <a:p>
            <a:pPr algn="just">
              <a:spcBef>
                <a:spcPts val="0"/>
              </a:spcBef>
            </a:pPr>
            <a:endParaRPr lang="pt-BR" sz="9600" b="1" dirty="0"/>
          </a:p>
          <a:p>
            <a:pPr algn="just">
              <a:spcBef>
                <a:spcPts val="0"/>
              </a:spcBef>
            </a:pPr>
            <a:endParaRPr lang="pt-BR" sz="6600" b="1" dirty="0"/>
          </a:p>
          <a:p>
            <a:pPr algn="just">
              <a:spcBef>
                <a:spcPts val="0"/>
              </a:spcBef>
            </a:pPr>
            <a:endParaRPr lang="pt-BR" sz="6600" b="1" dirty="0"/>
          </a:p>
          <a:p>
            <a:pPr algn="just">
              <a:spcBef>
                <a:spcPts val="0"/>
              </a:spcBef>
            </a:pPr>
            <a:endParaRPr lang="pt-BR" sz="6600" b="1" dirty="0"/>
          </a:p>
          <a:p>
            <a:pPr algn="just">
              <a:spcBef>
                <a:spcPts val="0"/>
              </a:spcBef>
            </a:pPr>
            <a:endParaRPr lang="pt-BR" sz="6600" b="1" dirty="0"/>
          </a:p>
          <a:p>
            <a:pPr algn="just">
              <a:spcBef>
                <a:spcPts val="0"/>
              </a:spcBef>
            </a:pPr>
            <a:endParaRPr lang="pt-BR" sz="6600" b="1" dirty="0"/>
          </a:p>
          <a:p>
            <a:pPr algn="just">
              <a:spcBef>
                <a:spcPts val="0"/>
              </a:spcBef>
            </a:pPr>
            <a:r>
              <a:rPr lang="pt-BR" sz="6600" b="1" dirty="0"/>
              <a:t>                          </a:t>
            </a:r>
            <a:r>
              <a:rPr lang="pt-BR" sz="3000" dirty="0"/>
              <a:t>Fonte: Tonin, 2020</a:t>
            </a:r>
          </a:p>
          <a:p>
            <a:pPr algn="just"/>
            <a:r>
              <a:rPr lang="pt-BR" sz="3500" dirty="0"/>
              <a:t>Os resultados demonstram que os modelos matemáticos do tipo SEIR apresentaram limitações significativas na previsão de curto prazo de surtos de influenza, particularmente em cenários com subnotificação de dados. Diferente dos resultados observados por Chen et al. (2021), que utilizaram modelos baseados em agentes com dados de mobilidade em tempo real, cujos resultados apresentaram uma acurácia preditiva superior a 90% para os mesmos cenários.</a:t>
            </a:r>
          </a:p>
          <a:p>
            <a:pPr algn="just">
              <a:spcBef>
                <a:spcPts val="0"/>
              </a:spcBef>
            </a:pPr>
            <a:r>
              <a:rPr lang="pt-BR" sz="6600" b="1" dirty="0"/>
              <a:t>CONCLUSÃO</a:t>
            </a:r>
            <a:endParaRPr lang="pt-BR" sz="9600" b="1" dirty="0"/>
          </a:p>
          <a:p>
            <a:pPr algn="just"/>
            <a:r>
              <a:rPr lang="pt-BR" sz="3500" dirty="0"/>
              <a:t>Apesar dos resultados não totalmente satisfatórios com relação à confiabilidade dos modelos tradicionais, fica a sugestão para que outros estudos possam ser realizados com este enfoque, incorporando novas  variáveis e aumentando a frequência dos dados de entrada.</a:t>
            </a:r>
          </a:p>
          <a:p>
            <a:br>
              <a:rPr lang="pt-BR" sz="3500" dirty="0"/>
            </a:br>
            <a:endParaRPr lang="pt-BR" sz="3500" dirty="0"/>
          </a:p>
        </p:txBody>
      </p:sp>
      <p:sp>
        <p:nvSpPr>
          <p:cNvPr id="4" name="Rectangle 3"/>
          <p:cNvSpPr>
            <a:spLocks noChangeArrowheads="1"/>
          </p:cNvSpPr>
          <p:nvPr/>
        </p:nvSpPr>
        <p:spPr bwMode="auto">
          <a:xfrm>
            <a:off x="0" y="0"/>
            <a:ext cx="32404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5" name="Rectangle 4"/>
          <p:cNvSpPr>
            <a:spLocks noChangeArrowheads="1"/>
          </p:cNvSpPr>
          <p:nvPr/>
        </p:nvSpPr>
        <p:spPr bwMode="auto">
          <a:xfrm>
            <a:off x="0" y="457200"/>
            <a:ext cx="32404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graphicFrame>
        <p:nvGraphicFramePr>
          <p:cNvPr id="8" name="Tabela 7"/>
          <p:cNvGraphicFramePr>
            <a:graphicFrameLocks noGrp="1"/>
          </p:cNvGraphicFramePr>
          <p:nvPr>
            <p:extLst>
              <p:ext uri="{D42A27DB-BD31-4B8C-83A1-F6EECF244321}">
                <p14:modId xmlns:p14="http://schemas.microsoft.com/office/powerpoint/2010/main" val="3612483844"/>
              </p:ext>
            </p:extLst>
          </p:nvPr>
        </p:nvGraphicFramePr>
        <p:xfrm>
          <a:off x="16490285" y="13967605"/>
          <a:ext cx="14185348" cy="5040558"/>
        </p:xfrm>
        <a:graphic>
          <a:graphicData uri="http://schemas.openxmlformats.org/drawingml/2006/table">
            <a:tbl>
              <a:tblPr>
                <a:tableStyleId>{5C22544A-7EE6-4342-B048-85BDC9FD1C3A}</a:tableStyleId>
              </a:tblPr>
              <a:tblGrid>
                <a:gridCol w="4613116">
                  <a:extLst>
                    <a:ext uri="{9D8B030D-6E8A-4147-A177-3AD203B41FA5}">
                      <a16:colId xmlns:a16="http://schemas.microsoft.com/office/drawing/2014/main" val="20000"/>
                    </a:ext>
                  </a:extLst>
                </a:gridCol>
                <a:gridCol w="3190744">
                  <a:extLst>
                    <a:ext uri="{9D8B030D-6E8A-4147-A177-3AD203B41FA5}">
                      <a16:colId xmlns:a16="http://schemas.microsoft.com/office/drawing/2014/main" val="20001"/>
                    </a:ext>
                  </a:extLst>
                </a:gridCol>
                <a:gridCol w="3190744">
                  <a:extLst>
                    <a:ext uri="{9D8B030D-6E8A-4147-A177-3AD203B41FA5}">
                      <a16:colId xmlns:a16="http://schemas.microsoft.com/office/drawing/2014/main" val="20002"/>
                    </a:ext>
                  </a:extLst>
                </a:gridCol>
                <a:gridCol w="3190744">
                  <a:extLst>
                    <a:ext uri="{9D8B030D-6E8A-4147-A177-3AD203B41FA5}">
                      <a16:colId xmlns:a16="http://schemas.microsoft.com/office/drawing/2014/main" val="20003"/>
                    </a:ext>
                  </a:extLst>
                </a:gridCol>
              </a:tblGrid>
              <a:tr h="988818">
                <a:tc>
                  <a:txBody>
                    <a:bodyPr/>
                    <a:lstStyle/>
                    <a:p>
                      <a:pPr algn="ctr" fontAlgn="ctr"/>
                      <a:r>
                        <a:rPr lang="pt-BR" sz="3200" b="1" i="0" u="none" strike="noStrike" dirty="0">
                          <a:solidFill>
                            <a:srgbClr val="000000"/>
                          </a:solidFill>
                          <a:effectLst/>
                          <a:latin typeface="Calibri" panose="020F0502020204030204" pitchFamily="34" charset="0"/>
                        </a:rPr>
                        <a:t>Autor</a:t>
                      </a:r>
                    </a:p>
                  </a:txBody>
                  <a:tcPr marL="9525" marR="9525" marT="9525" marB="0" anchor="ctr">
                    <a:solidFill>
                      <a:schemeClr val="bg1">
                        <a:lumMod val="85000"/>
                      </a:schemeClr>
                    </a:solidFill>
                  </a:tcPr>
                </a:tc>
                <a:tc>
                  <a:txBody>
                    <a:bodyPr/>
                    <a:lstStyle/>
                    <a:p>
                      <a:pPr algn="ctr" fontAlgn="ctr"/>
                      <a:r>
                        <a:rPr lang="pt-BR" sz="3200" b="1" i="0" u="none" strike="noStrike" dirty="0">
                          <a:solidFill>
                            <a:srgbClr val="000000"/>
                          </a:solidFill>
                          <a:effectLst/>
                          <a:latin typeface="Calibri" panose="020F0502020204030204" pitchFamily="34" charset="0"/>
                        </a:rPr>
                        <a:t>Tipo de Modelo</a:t>
                      </a:r>
                    </a:p>
                  </a:txBody>
                  <a:tcPr marL="9525" marR="9525" marT="9525" marB="0" anchor="ctr">
                    <a:solidFill>
                      <a:schemeClr val="bg1">
                        <a:lumMod val="85000"/>
                      </a:schemeClr>
                    </a:solidFill>
                  </a:tcPr>
                </a:tc>
                <a:tc>
                  <a:txBody>
                    <a:bodyPr/>
                    <a:lstStyle/>
                    <a:p>
                      <a:pPr algn="ctr" fontAlgn="ctr"/>
                      <a:r>
                        <a:rPr lang="pt-BR" sz="3200" b="1" u="none" strike="noStrike" dirty="0">
                          <a:effectLst/>
                        </a:rPr>
                        <a:t>Doença Estudada</a:t>
                      </a:r>
                      <a:endParaRPr lang="pt-BR" sz="3200" b="1"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fontAlgn="ctr"/>
                      <a:r>
                        <a:rPr lang="pt-BR" sz="3200" b="1" i="0" u="none" strike="noStrike" dirty="0" err="1">
                          <a:solidFill>
                            <a:srgbClr val="000000"/>
                          </a:solidFill>
                          <a:effectLst/>
                          <a:latin typeface="Calibri" panose="020F0502020204030204" pitchFamily="34" charset="0"/>
                        </a:rPr>
                        <a:t>Acurária</a:t>
                      </a:r>
                      <a:r>
                        <a:rPr lang="pt-BR" sz="3200" b="1" i="0" u="none" strike="noStrike" dirty="0">
                          <a:solidFill>
                            <a:srgbClr val="000000"/>
                          </a:solidFill>
                          <a:effectLst/>
                          <a:latin typeface="Calibri" panose="020F0502020204030204" pitchFamily="34" charset="0"/>
                        </a:rPr>
                        <a:t> (%)</a:t>
                      </a:r>
                    </a:p>
                  </a:txBody>
                  <a:tcPr marL="9525" marR="9525" marT="9525" marB="0" anchor="ctr">
                    <a:solidFill>
                      <a:schemeClr val="bg1">
                        <a:lumMod val="85000"/>
                      </a:schemeClr>
                    </a:solidFill>
                  </a:tcPr>
                </a:tc>
                <a:extLst>
                  <a:ext uri="{0D108BD9-81ED-4DB2-BD59-A6C34878D82A}">
                    <a16:rowId xmlns:a16="http://schemas.microsoft.com/office/drawing/2014/main" val="10000"/>
                  </a:ext>
                </a:extLst>
              </a:tr>
              <a:tr h="1012935">
                <a:tc>
                  <a:txBody>
                    <a:bodyPr/>
                    <a:lstStyle/>
                    <a:p>
                      <a:pPr algn="l" fontAlgn="ctr"/>
                      <a:r>
                        <a:rPr lang="pt-BR" sz="3200" b="0" i="0" u="none" strike="noStrike" dirty="0">
                          <a:solidFill>
                            <a:srgbClr val="000000"/>
                          </a:solidFill>
                          <a:effectLst/>
                          <a:latin typeface="Calibri" panose="020F0502020204030204" pitchFamily="34" charset="0"/>
                        </a:rPr>
                        <a:t>Silva et al  (2020)</a:t>
                      </a:r>
                    </a:p>
                  </a:txBody>
                  <a:tcPr marL="9525" marR="9525" marT="9525" marB="0" anchor="ctr">
                    <a:solidFill>
                      <a:schemeClr val="bg1">
                        <a:lumMod val="85000"/>
                      </a:schemeClr>
                    </a:solidFill>
                  </a:tcPr>
                </a:tc>
                <a:tc>
                  <a:txBody>
                    <a:bodyPr/>
                    <a:lstStyle/>
                    <a:p>
                      <a:pPr algn="ctr" fontAlgn="ctr"/>
                      <a:r>
                        <a:rPr lang="pt-BR" sz="3200" u="none" strike="noStrike" dirty="0">
                          <a:effectLst/>
                        </a:rPr>
                        <a:t>SEIR</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fontAlgn="ctr"/>
                      <a:r>
                        <a:rPr lang="pt-BR" sz="3200" u="none" strike="noStrike" dirty="0">
                          <a:effectLst/>
                        </a:rPr>
                        <a:t>COVID-19</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fontAlgn="ctr"/>
                      <a:r>
                        <a:rPr lang="pt-BR" sz="3200" b="0" i="0" u="none" strike="noStrike" dirty="0">
                          <a:solidFill>
                            <a:srgbClr val="000000"/>
                          </a:solidFill>
                          <a:effectLst/>
                          <a:latin typeface="Calibri" panose="020F0502020204030204" pitchFamily="34" charset="0"/>
                        </a:rPr>
                        <a:t>88.5</a:t>
                      </a:r>
                    </a:p>
                  </a:txBody>
                  <a:tcPr marL="9525" marR="9525" marT="9525" marB="0" anchor="ctr">
                    <a:solidFill>
                      <a:schemeClr val="bg1">
                        <a:lumMod val="85000"/>
                      </a:schemeClr>
                    </a:solidFill>
                  </a:tcPr>
                </a:tc>
                <a:extLst>
                  <a:ext uri="{0D108BD9-81ED-4DB2-BD59-A6C34878D82A}">
                    <a16:rowId xmlns:a16="http://schemas.microsoft.com/office/drawing/2014/main" val="10001"/>
                  </a:ext>
                </a:extLst>
              </a:tr>
              <a:tr h="1012935">
                <a:tc>
                  <a:txBody>
                    <a:bodyPr/>
                    <a:lstStyle/>
                    <a:p>
                      <a:pPr algn="l" fontAlgn="ctr"/>
                      <a:r>
                        <a:rPr lang="pt-BR" sz="3200" b="0" i="0" u="none" strike="noStrike" dirty="0">
                          <a:solidFill>
                            <a:srgbClr val="000000"/>
                          </a:solidFill>
                          <a:effectLst/>
                          <a:latin typeface="Calibri" panose="020F0502020204030204" pitchFamily="34" charset="0"/>
                        </a:rPr>
                        <a:t>Yung et al (2022)</a:t>
                      </a:r>
                    </a:p>
                  </a:txBody>
                  <a:tcPr marL="9525" marR="9525" marT="9525" marB="0" anchor="ctr">
                    <a:solidFill>
                      <a:schemeClr val="bg1">
                        <a:lumMod val="85000"/>
                      </a:schemeClr>
                    </a:solidFill>
                  </a:tcPr>
                </a:tc>
                <a:tc>
                  <a:txBody>
                    <a:bodyPr/>
                    <a:lstStyle/>
                    <a:p>
                      <a:pPr algn="ctr" fontAlgn="ctr"/>
                      <a:r>
                        <a:rPr lang="pt-BR" sz="3200" u="none" strike="noStrike" dirty="0">
                          <a:effectLst/>
                        </a:rPr>
                        <a:t>Baseado em Agentes</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fontAlgn="ctr"/>
                      <a:r>
                        <a:rPr lang="pt-BR" sz="3200" u="none" strike="noStrike" dirty="0">
                          <a:effectLst/>
                        </a:rPr>
                        <a:t>Influenza</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fontAlgn="ctr"/>
                      <a:r>
                        <a:rPr lang="pt-BR" sz="3200" u="none" strike="noStrike" dirty="0">
                          <a:effectLst/>
                        </a:rPr>
                        <a:t>65.1</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extLst>
                  <a:ext uri="{0D108BD9-81ED-4DB2-BD59-A6C34878D82A}">
                    <a16:rowId xmlns:a16="http://schemas.microsoft.com/office/drawing/2014/main" val="10002"/>
                  </a:ext>
                </a:extLst>
              </a:tr>
              <a:tr h="1012935">
                <a:tc>
                  <a:txBody>
                    <a:bodyPr/>
                    <a:lstStyle/>
                    <a:p>
                      <a:pPr algn="l" fontAlgn="ctr"/>
                      <a:r>
                        <a:rPr lang="pt-BR" sz="3200" b="0" i="0" u="none" strike="noStrike" dirty="0">
                          <a:solidFill>
                            <a:srgbClr val="000000"/>
                          </a:solidFill>
                          <a:effectLst/>
                          <a:latin typeface="Calibri" panose="020F0502020204030204" pitchFamily="34" charset="0"/>
                        </a:rPr>
                        <a:t>Fulano &amp; Ciclano  (2025)</a:t>
                      </a:r>
                    </a:p>
                  </a:txBody>
                  <a:tcPr marL="9525" marR="9525" marT="9525" marB="0" anchor="ctr">
                    <a:solidFill>
                      <a:schemeClr val="bg1">
                        <a:lumMod val="85000"/>
                      </a:schemeClr>
                    </a:solidFill>
                  </a:tcPr>
                </a:tc>
                <a:tc>
                  <a:txBody>
                    <a:bodyPr/>
                    <a:lstStyle/>
                    <a:p>
                      <a:pPr algn="ctr" fontAlgn="ctr"/>
                      <a:r>
                        <a:rPr lang="pt-BR" sz="3200" u="none" strike="noStrike" dirty="0">
                          <a:effectLst/>
                        </a:rPr>
                        <a:t>Regressão </a:t>
                      </a:r>
                      <a:r>
                        <a:rPr lang="pt-BR" sz="3200" u="none" strike="noStrike" dirty="0" err="1">
                          <a:effectLst/>
                        </a:rPr>
                        <a:t>Logistica</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fontAlgn="ctr"/>
                      <a:r>
                        <a:rPr lang="pt-BR" sz="3200" u="none" strike="noStrike" dirty="0">
                          <a:effectLst/>
                        </a:rPr>
                        <a:t>COVID-19</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fontAlgn="ctr"/>
                      <a:r>
                        <a:rPr lang="pt-BR" sz="3200" u="none" strike="noStrike" dirty="0">
                          <a:effectLst/>
                        </a:rPr>
                        <a:t>90.4</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extLst>
                  <a:ext uri="{0D108BD9-81ED-4DB2-BD59-A6C34878D82A}">
                    <a16:rowId xmlns:a16="http://schemas.microsoft.com/office/drawing/2014/main" val="10003"/>
                  </a:ext>
                </a:extLst>
              </a:tr>
              <a:tr h="1012935">
                <a:tc>
                  <a:txBody>
                    <a:bodyPr/>
                    <a:lstStyle/>
                    <a:p>
                      <a:pPr algn="l" fontAlgn="ctr"/>
                      <a:r>
                        <a:rPr lang="pt-BR" sz="3200" b="0" i="0" u="none" strike="noStrike" dirty="0">
                          <a:solidFill>
                            <a:srgbClr val="000000"/>
                          </a:solidFill>
                          <a:effectLst/>
                          <a:latin typeface="Calibri" panose="020F0502020204030204" pitchFamily="34" charset="0"/>
                        </a:rPr>
                        <a:t>Fulano &amp; Ciclano  (2025)</a:t>
                      </a:r>
                    </a:p>
                  </a:txBody>
                  <a:tcPr marL="9525" marR="9525" marT="9525" marB="0" anchor="ctr">
                    <a:solidFill>
                      <a:schemeClr val="bg1">
                        <a:lumMod val="85000"/>
                      </a:schemeClr>
                    </a:solidFill>
                  </a:tcPr>
                </a:tc>
                <a:tc>
                  <a:txBody>
                    <a:bodyPr/>
                    <a:lstStyle/>
                    <a:p>
                      <a:pPr algn="ctr" fontAlgn="ctr"/>
                      <a:r>
                        <a:rPr lang="pt-BR" sz="3200" b="0" i="0" u="none" strike="noStrike" dirty="0">
                          <a:solidFill>
                            <a:srgbClr val="000000"/>
                          </a:solidFill>
                          <a:effectLst/>
                          <a:latin typeface="Calibri" panose="020F0502020204030204" pitchFamily="34" charset="0"/>
                        </a:rPr>
                        <a:t>Análise Bayesiana</a:t>
                      </a:r>
                    </a:p>
                  </a:txBody>
                  <a:tcPr marL="9525" marR="9525" marT="9525" marB="0" anchor="ctr">
                    <a:solidFill>
                      <a:schemeClr val="bg1">
                        <a:lumMod val="85000"/>
                      </a:schemeClr>
                    </a:solidFill>
                  </a:tcPr>
                </a:tc>
                <a:tc>
                  <a:txBody>
                    <a:bodyPr/>
                    <a:lstStyle/>
                    <a:p>
                      <a:pPr algn="ctr" fontAlgn="ctr"/>
                      <a:r>
                        <a:rPr lang="pt-BR" sz="3200" b="0" i="0" u="none" strike="noStrike" dirty="0">
                          <a:solidFill>
                            <a:srgbClr val="000000"/>
                          </a:solidFill>
                          <a:effectLst/>
                          <a:latin typeface="Calibri" panose="020F0502020204030204" pitchFamily="34" charset="0"/>
                        </a:rPr>
                        <a:t>Dengue</a:t>
                      </a:r>
                    </a:p>
                  </a:txBody>
                  <a:tcPr marL="9525" marR="9525" marT="9525" marB="0" anchor="ctr">
                    <a:solidFill>
                      <a:schemeClr val="bg1">
                        <a:lumMod val="85000"/>
                      </a:schemeClr>
                    </a:solidFill>
                  </a:tcPr>
                </a:tc>
                <a:tc>
                  <a:txBody>
                    <a:bodyPr/>
                    <a:lstStyle/>
                    <a:p>
                      <a:pPr algn="ctr" fontAlgn="ctr"/>
                      <a:r>
                        <a:rPr lang="pt-BR" sz="3200" u="none" strike="noStrike" dirty="0">
                          <a:effectLst/>
                        </a:rPr>
                        <a:t>95.3</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extLst>
                  <a:ext uri="{0D108BD9-81ED-4DB2-BD59-A6C34878D82A}">
                    <a16:rowId xmlns:a16="http://schemas.microsoft.com/office/drawing/2014/main" val="10004"/>
                  </a:ext>
                </a:extLst>
              </a:tr>
            </a:tbl>
          </a:graphicData>
        </a:graphic>
      </p:graphicFrame>
      <p:sp>
        <p:nvSpPr>
          <p:cNvPr id="17" name="Subtítulo 2"/>
          <p:cNvSpPr txBox="1">
            <a:spLocks/>
          </p:cNvSpPr>
          <p:nvPr/>
        </p:nvSpPr>
        <p:spPr>
          <a:xfrm>
            <a:off x="861805" y="36508356"/>
            <a:ext cx="30749932" cy="5903380"/>
          </a:xfrm>
          <a:prstGeom prst="rect">
            <a:avLst/>
          </a:prstGeom>
          <a:ln>
            <a:noFill/>
          </a:ln>
        </p:spPr>
        <p:txBody>
          <a:bodyPr vert="horz" lIns="432054" tIns="216027" rIns="432054" bIns="216027" rtlCol="0">
            <a:noAutofit/>
          </a:bodyPr>
          <a:lstStyle>
            <a:lvl1pPr marL="0" indent="0" algn="ctr" defTabSz="4320540" rtl="0" eaLnBrk="1" latinLnBrk="0" hangingPunct="1">
              <a:spcBef>
                <a:spcPct val="20000"/>
              </a:spcBef>
              <a:buFont typeface="Arial" pitchFamily="34" charset="0"/>
              <a:buNone/>
              <a:defRPr sz="15100" kern="1200">
                <a:solidFill>
                  <a:schemeClr val="tx1">
                    <a:tint val="75000"/>
                  </a:schemeClr>
                </a:solidFill>
                <a:latin typeface="+mn-lt"/>
                <a:ea typeface="+mn-ea"/>
                <a:cs typeface="+mn-cs"/>
              </a:defRPr>
            </a:lvl1pPr>
            <a:lvl2pPr marL="2160270" indent="0" algn="ctr" defTabSz="4320540" rtl="0" eaLnBrk="1" latinLnBrk="0" hangingPunct="1">
              <a:spcBef>
                <a:spcPct val="20000"/>
              </a:spcBef>
              <a:buFont typeface="Arial" pitchFamily="34" charset="0"/>
              <a:buNone/>
              <a:defRPr sz="13200" kern="1200">
                <a:solidFill>
                  <a:schemeClr val="tx1">
                    <a:tint val="75000"/>
                  </a:schemeClr>
                </a:solidFill>
                <a:latin typeface="+mn-lt"/>
                <a:ea typeface="+mn-ea"/>
                <a:cs typeface="+mn-cs"/>
              </a:defRPr>
            </a:lvl2pPr>
            <a:lvl3pPr marL="4320540" indent="0" algn="ctr" defTabSz="4320540" rtl="0" eaLnBrk="1" latinLnBrk="0" hangingPunct="1">
              <a:spcBef>
                <a:spcPct val="20000"/>
              </a:spcBef>
              <a:buFont typeface="Arial" pitchFamily="34" charset="0"/>
              <a:buNone/>
              <a:defRPr sz="11300" kern="1200">
                <a:solidFill>
                  <a:schemeClr val="tx1">
                    <a:tint val="75000"/>
                  </a:schemeClr>
                </a:solidFill>
                <a:latin typeface="+mn-lt"/>
                <a:ea typeface="+mn-ea"/>
                <a:cs typeface="+mn-cs"/>
              </a:defRPr>
            </a:lvl3pPr>
            <a:lvl4pPr marL="6480810" indent="0" algn="ctr" defTabSz="4320540" rtl="0" eaLnBrk="1" latinLnBrk="0" hangingPunct="1">
              <a:spcBef>
                <a:spcPct val="20000"/>
              </a:spcBef>
              <a:buFont typeface="Arial" pitchFamily="34" charset="0"/>
              <a:buNone/>
              <a:defRPr sz="9500" kern="1200">
                <a:solidFill>
                  <a:schemeClr val="tx1">
                    <a:tint val="75000"/>
                  </a:schemeClr>
                </a:solidFill>
                <a:latin typeface="+mn-lt"/>
                <a:ea typeface="+mn-ea"/>
                <a:cs typeface="+mn-cs"/>
              </a:defRPr>
            </a:lvl4pPr>
            <a:lvl5pPr marL="8641080" indent="0" algn="ctr" defTabSz="4320540" rtl="0" eaLnBrk="1" latinLnBrk="0" hangingPunct="1">
              <a:spcBef>
                <a:spcPct val="20000"/>
              </a:spcBef>
              <a:buFont typeface="Arial" pitchFamily="34" charset="0"/>
              <a:buNone/>
              <a:defRPr sz="9500" kern="1200">
                <a:solidFill>
                  <a:schemeClr val="tx1">
                    <a:tint val="75000"/>
                  </a:schemeClr>
                </a:solidFill>
                <a:latin typeface="+mn-lt"/>
                <a:ea typeface="+mn-ea"/>
                <a:cs typeface="+mn-cs"/>
              </a:defRPr>
            </a:lvl5pPr>
            <a:lvl6pPr marL="10801350" indent="0" algn="ctr" defTabSz="4320540" rtl="0" eaLnBrk="1" latinLnBrk="0" hangingPunct="1">
              <a:spcBef>
                <a:spcPct val="20000"/>
              </a:spcBef>
              <a:buFont typeface="Arial" pitchFamily="34" charset="0"/>
              <a:buNone/>
              <a:defRPr sz="9500" kern="1200">
                <a:solidFill>
                  <a:schemeClr val="tx1">
                    <a:tint val="75000"/>
                  </a:schemeClr>
                </a:solidFill>
                <a:latin typeface="+mn-lt"/>
                <a:ea typeface="+mn-ea"/>
                <a:cs typeface="+mn-cs"/>
              </a:defRPr>
            </a:lvl6pPr>
            <a:lvl7pPr marL="12961620" indent="0" algn="ctr" defTabSz="4320540" rtl="0" eaLnBrk="1" latinLnBrk="0" hangingPunct="1">
              <a:spcBef>
                <a:spcPct val="20000"/>
              </a:spcBef>
              <a:buFont typeface="Arial" pitchFamily="34" charset="0"/>
              <a:buNone/>
              <a:defRPr sz="9500" kern="1200">
                <a:solidFill>
                  <a:schemeClr val="tx1">
                    <a:tint val="75000"/>
                  </a:schemeClr>
                </a:solidFill>
                <a:latin typeface="+mn-lt"/>
                <a:ea typeface="+mn-ea"/>
                <a:cs typeface="+mn-cs"/>
              </a:defRPr>
            </a:lvl7pPr>
            <a:lvl8pPr marL="15121890" indent="0" algn="ctr" defTabSz="4320540" rtl="0" eaLnBrk="1" latinLnBrk="0" hangingPunct="1">
              <a:spcBef>
                <a:spcPct val="20000"/>
              </a:spcBef>
              <a:buFont typeface="Arial" pitchFamily="34" charset="0"/>
              <a:buNone/>
              <a:defRPr sz="9500" kern="1200">
                <a:solidFill>
                  <a:schemeClr val="tx1">
                    <a:tint val="75000"/>
                  </a:schemeClr>
                </a:solidFill>
                <a:latin typeface="+mn-lt"/>
                <a:ea typeface="+mn-ea"/>
                <a:cs typeface="+mn-cs"/>
              </a:defRPr>
            </a:lvl8pPr>
            <a:lvl9pPr marL="17282160" indent="0" algn="ctr" defTabSz="4320540" rtl="0" eaLnBrk="1" latinLnBrk="0" hangingPunct="1">
              <a:spcBef>
                <a:spcPct val="20000"/>
              </a:spcBef>
              <a:buFont typeface="Arial" pitchFamily="34" charset="0"/>
              <a:buNone/>
              <a:defRPr sz="9500" kern="1200">
                <a:solidFill>
                  <a:schemeClr val="tx1">
                    <a:tint val="75000"/>
                  </a:schemeClr>
                </a:solidFill>
                <a:latin typeface="+mn-lt"/>
                <a:ea typeface="+mn-ea"/>
                <a:cs typeface="+mn-cs"/>
              </a:defRPr>
            </a:lvl9pPr>
          </a:lstStyle>
          <a:p>
            <a:pPr algn="just">
              <a:spcBef>
                <a:spcPts val="0"/>
              </a:spcBef>
            </a:pPr>
            <a:r>
              <a:rPr lang="pt-BR" sz="6600" b="1" dirty="0">
                <a:solidFill>
                  <a:schemeClr val="tx1"/>
                </a:solidFill>
              </a:rPr>
              <a:t>REFERÊNCIAS BIBLIOGRÁFICAS</a:t>
            </a:r>
          </a:p>
          <a:p>
            <a:pPr algn="just">
              <a:spcBef>
                <a:spcPts val="0"/>
              </a:spcBef>
            </a:pPr>
            <a:endParaRPr lang="pt-BR" sz="2800" b="1" dirty="0">
              <a:solidFill>
                <a:schemeClr val="tx1"/>
              </a:solidFill>
            </a:endParaRPr>
          </a:p>
          <a:p>
            <a:pPr algn="just">
              <a:spcBef>
                <a:spcPts val="0"/>
              </a:spcBef>
            </a:pPr>
            <a:r>
              <a:rPr lang="pt-BR" sz="3200" b="1" dirty="0">
                <a:solidFill>
                  <a:schemeClr val="tx1"/>
                </a:solidFill>
              </a:rPr>
              <a:t>1. </a:t>
            </a:r>
            <a:r>
              <a:rPr lang="pt-BR" sz="3200" dirty="0">
                <a:solidFill>
                  <a:schemeClr val="tx1"/>
                </a:solidFill>
              </a:rPr>
              <a:t>PAGE, M. J. et al. The PRISMA 2020 </a:t>
            </a:r>
            <a:r>
              <a:rPr lang="pt-BR" sz="3200" dirty="0" err="1">
                <a:solidFill>
                  <a:schemeClr val="tx1"/>
                </a:solidFill>
              </a:rPr>
              <a:t>statement</a:t>
            </a:r>
            <a:r>
              <a:rPr lang="pt-BR" sz="3200" dirty="0">
                <a:solidFill>
                  <a:schemeClr val="tx1"/>
                </a:solidFill>
              </a:rPr>
              <a:t>: </a:t>
            </a:r>
            <a:r>
              <a:rPr lang="pt-BR" sz="3200" dirty="0" err="1">
                <a:solidFill>
                  <a:schemeClr val="tx1"/>
                </a:solidFill>
              </a:rPr>
              <a:t>an</a:t>
            </a:r>
            <a:r>
              <a:rPr lang="pt-BR" sz="3200" dirty="0">
                <a:solidFill>
                  <a:schemeClr val="tx1"/>
                </a:solidFill>
              </a:rPr>
              <a:t> </a:t>
            </a:r>
            <a:r>
              <a:rPr lang="pt-BR" sz="3200" dirty="0" err="1">
                <a:solidFill>
                  <a:schemeClr val="tx1"/>
                </a:solidFill>
              </a:rPr>
              <a:t>updated</a:t>
            </a:r>
            <a:r>
              <a:rPr lang="pt-BR" sz="3200" dirty="0">
                <a:solidFill>
                  <a:schemeClr val="tx1"/>
                </a:solidFill>
              </a:rPr>
              <a:t> </a:t>
            </a:r>
            <a:r>
              <a:rPr lang="pt-BR" sz="3200" dirty="0" err="1">
                <a:solidFill>
                  <a:schemeClr val="tx1"/>
                </a:solidFill>
              </a:rPr>
              <a:t>guideline</a:t>
            </a:r>
            <a:r>
              <a:rPr lang="pt-BR" sz="3200" dirty="0">
                <a:solidFill>
                  <a:schemeClr val="tx1"/>
                </a:solidFill>
              </a:rPr>
              <a:t> for </a:t>
            </a:r>
            <a:r>
              <a:rPr lang="pt-BR" sz="3200" dirty="0" err="1">
                <a:solidFill>
                  <a:schemeClr val="tx1"/>
                </a:solidFill>
              </a:rPr>
              <a:t>reporting</a:t>
            </a:r>
            <a:r>
              <a:rPr lang="pt-BR" sz="3200" dirty="0">
                <a:solidFill>
                  <a:schemeClr val="tx1"/>
                </a:solidFill>
              </a:rPr>
              <a:t> </a:t>
            </a:r>
            <a:r>
              <a:rPr lang="pt-BR" sz="3200" dirty="0" err="1">
                <a:solidFill>
                  <a:schemeClr val="tx1"/>
                </a:solidFill>
              </a:rPr>
              <a:t>systematic</a:t>
            </a:r>
            <a:r>
              <a:rPr lang="pt-BR" sz="3200" dirty="0">
                <a:solidFill>
                  <a:schemeClr val="tx1"/>
                </a:solidFill>
              </a:rPr>
              <a:t> reviews. </a:t>
            </a:r>
            <a:r>
              <a:rPr lang="pt-BR" sz="3200" b="1" dirty="0">
                <a:solidFill>
                  <a:schemeClr val="tx1"/>
                </a:solidFill>
              </a:rPr>
              <a:t>BMJ</a:t>
            </a:r>
            <a:r>
              <a:rPr lang="pt-BR" sz="3200" dirty="0">
                <a:solidFill>
                  <a:schemeClr val="tx1"/>
                </a:solidFill>
              </a:rPr>
              <a:t>, v. 372, n. 71, p. 1-9, 2021</a:t>
            </a:r>
            <a:r>
              <a:rPr lang="pt-BR" sz="3200" b="1" dirty="0">
                <a:solidFill>
                  <a:schemeClr val="tx1"/>
                </a:solidFill>
              </a:rPr>
              <a:t>.</a:t>
            </a:r>
          </a:p>
          <a:p>
            <a:pPr algn="just">
              <a:spcBef>
                <a:spcPts val="0"/>
              </a:spcBef>
            </a:pPr>
            <a:endParaRPr lang="pt-BR" sz="3200" b="1" dirty="0">
              <a:solidFill>
                <a:schemeClr val="tx1"/>
              </a:solidFill>
            </a:endParaRPr>
          </a:p>
          <a:p>
            <a:pPr algn="just">
              <a:spcBef>
                <a:spcPts val="0"/>
              </a:spcBef>
            </a:pPr>
            <a:r>
              <a:rPr lang="pt-BR" sz="3200" b="1" dirty="0">
                <a:solidFill>
                  <a:schemeClr val="tx1"/>
                </a:solidFill>
              </a:rPr>
              <a:t>2. </a:t>
            </a:r>
            <a:r>
              <a:rPr lang="pt-BR" sz="3200" dirty="0">
                <a:solidFill>
                  <a:schemeClr val="tx1"/>
                </a:solidFill>
              </a:rPr>
              <a:t>BORENSTEIN, M. et al</a:t>
            </a:r>
            <a:r>
              <a:rPr lang="pt-BR" sz="3200" b="1" dirty="0">
                <a:solidFill>
                  <a:schemeClr val="tx1"/>
                </a:solidFill>
              </a:rPr>
              <a:t>. </a:t>
            </a:r>
            <a:r>
              <a:rPr lang="pt-BR" sz="3200" b="1" dirty="0" err="1">
                <a:solidFill>
                  <a:schemeClr val="tx1"/>
                </a:solidFill>
              </a:rPr>
              <a:t>Introduction</a:t>
            </a:r>
            <a:r>
              <a:rPr lang="pt-BR" sz="3200" b="1" dirty="0">
                <a:solidFill>
                  <a:schemeClr val="tx1"/>
                </a:solidFill>
              </a:rPr>
              <a:t> </a:t>
            </a:r>
            <a:r>
              <a:rPr lang="pt-BR" sz="3200" b="1" dirty="0" err="1">
                <a:solidFill>
                  <a:schemeClr val="tx1"/>
                </a:solidFill>
              </a:rPr>
              <a:t>to</a:t>
            </a:r>
            <a:r>
              <a:rPr lang="pt-BR" sz="3200" b="1" dirty="0">
                <a:solidFill>
                  <a:schemeClr val="tx1"/>
                </a:solidFill>
              </a:rPr>
              <a:t> Meta-</a:t>
            </a:r>
            <a:r>
              <a:rPr lang="pt-BR" sz="3200" b="1" dirty="0" err="1">
                <a:solidFill>
                  <a:schemeClr val="tx1"/>
                </a:solidFill>
              </a:rPr>
              <a:t>Analysis</a:t>
            </a:r>
            <a:r>
              <a:rPr lang="pt-BR" sz="3200" dirty="0">
                <a:solidFill>
                  <a:schemeClr val="tx1"/>
                </a:solidFill>
              </a:rPr>
              <a:t>. </a:t>
            </a:r>
            <a:r>
              <a:rPr lang="pt-BR" sz="3200" dirty="0" err="1">
                <a:solidFill>
                  <a:schemeClr val="tx1"/>
                </a:solidFill>
              </a:rPr>
              <a:t>Chichester</a:t>
            </a:r>
            <a:r>
              <a:rPr lang="pt-BR" sz="3200" dirty="0">
                <a:solidFill>
                  <a:schemeClr val="tx1"/>
                </a:solidFill>
              </a:rPr>
              <a:t>: John </a:t>
            </a:r>
            <a:r>
              <a:rPr lang="pt-BR" sz="3200" dirty="0" err="1">
                <a:solidFill>
                  <a:schemeClr val="tx1"/>
                </a:solidFill>
              </a:rPr>
              <a:t>Wiley</a:t>
            </a:r>
            <a:r>
              <a:rPr lang="pt-BR" sz="3200" dirty="0">
                <a:solidFill>
                  <a:schemeClr val="tx1"/>
                </a:solidFill>
              </a:rPr>
              <a:t> &amp; Sons, 2009.</a:t>
            </a:r>
          </a:p>
          <a:p>
            <a:pPr algn="just">
              <a:spcBef>
                <a:spcPts val="0"/>
              </a:spcBef>
            </a:pPr>
            <a:endParaRPr lang="pt-BR" sz="3200" b="1" dirty="0">
              <a:solidFill>
                <a:schemeClr val="tx1"/>
              </a:solidFill>
            </a:endParaRPr>
          </a:p>
          <a:p>
            <a:pPr algn="just">
              <a:spcBef>
                <a:spcPts val="0"/>
              </a:spcBef>
            </a:pPr>
            <a:r>
              <a:rPr lang="pt-BR" sz="3200" b="1" dirty="0">
                <a:solidFill>
                  <a:schemeClr val="tx1"/>
                </a:solidFill>
              </a:rPr>
              <a:t>3. </a:t>
            </a:r>
            <a:r>
              <a:rPr lang="pt-BR" sz="3200" dirty="0">
                <a:solidFill>
                  <a:schemeClr val="tx1"/>
                </a:solidFill>
              </a:rPr>
              <a:t>CHEN, J. et al. Agent-</a:t>
            </a:r>
            <a:r>
              <a:rPr lang="pt-BR" sz="3200" dirty="0" err="1">
                <a:solidFill>
                  <a:schemeClr val="tx1"/>
                </a:solidFill>
              </a:rPr>
              <a:t>based</a:t>
            </a:r>
            <a:r>
              <a:rPr lang="pt-BR" sz="3200" dirty="0">
                <a:solidFill>
                  <a:schemeClr val="tx1"/>
                </a:solidFill>
              </a:rPr>
              <a:t> </a:t>
            </a:r>
            <a:r>
              <a:rPr lang="pt-BR" sz="3200" dirty="0" err="1">
                <a:solidFill>
                  <a:schemeClr val="tx1"/>
                </a:solidFill>
              </a:rPr>
              <a:t>modeling</a:t>
            </a:r>
            <a:r>
              <a:rPr lang="pt-BR" sz="3200" dirty="0">
                <a:solidFill>
                  <a:schemeClr val="tx1"/>
                </a:solidFill>
              </a:rPr>
              <a:t> for influenza </a:t>
            </a:r>
            <a:r>
              <a:rPr lang="pt-BR" sz="3200" dirty="0" err="1">
                <a:solidFill>
                  <a:schemeClr val="tx1"/>
                </a:solidFill>
              </a:rPr>
              <a:t>prediction</a:t>
            </a:r>
            <a:r>
              <a:rPr lang="pt-BR" sz="3200" dirty="0">
                <a:solidFill>
                  <a:schemeClr val="tx1"/>
                </a:solidFill>
              </a:rPr>
              <a:t>: </a:t>
            </a:r>
            <a:r>
              <a:rPr lang="pt-BR" sz="3200" dirty="0" err="1">
                <a:solidFill>
                  <a:schemeClr val="tx1"/>
                </a:solidFill>
              </a:rPr>
              <a:t>integrating</a:t>
            </a:r>
            <a:r>
              <a:rPr lang="pt-BR" sz="3200" dirty="0">
                <a:solidFill>
                  <a:schemeClr val="tx1"/>
                </a:solidFill>
              </a:rPr>
              <a:t> real-world </a:t>
            </a:r>
            <a:r>
              <a:rPr lang="pt-BR" sz="3200" dirty="0" err="1">
                <a:solidFill>
                  <a:schemeClr val="tx1"/>
                </a:solidFill>
              </a:rPr>
              <a:t>mobility</a:t>
            </a:r>
            <a:r>
              <a:rPr lang="pt-BR" sz="3200" dirty="0">
                <a:solidFill>
                  <a:schemeClr val="tx1"/>
                </a:solidFill>
              </a:rPr>
              <a:t> data. </a:t>
            </a:r>
            <a:r>
              <a:rPr lang="pt-BR" sz="3200" b="1" dirty="0" err="1">
                <a:solidFill>
                  <a:schemeClr val="tx1"/>
                </a:solidFill>
              </a:rPr>
              <a:t>Journal</a:t>
            </a:r>
            <a:r>
              <a:rPr lang="pt-BR" sz="3200" b="1" dirty="0">
                <a:solidFill>
                  <a:schemeClr val="tx1"/>
                </a:solidFill>
              </a:rPr>
              <a:t> </a:t>
            </a:r>
            <a:r>
              <a:rPr lang="pt-BR" sz="3200" b="1" dirty="0" err="1">
                <a:solidFill>
                  <a:schemeClr val="tx1"/>
                </a:solidFill>
              </a:rPr>
              <a:t>of</a:t>
            </a:r>
            <a:r>
              <a:rPr lang="pt-BR" sz="3200" b="1" dirty="0">
                <a:solidFill>
                  <a:schemeClr val="tx1"/>
                </a:solidFill>
              </a:rPr>
              <a:t> </a:t>
            </a:r>
            <a:r>
              <a:rPr lang="pt-BR" sz="3200" b="1" dirty="0" err="1">
                <a:solidFill>
                  <a:schemeClr val="tx1"/>
                </a:solidFill>
              </a:rPr>
              <a:t>Theoretical</a:t>
            </a:r>
            <a:r>
              <a:rPr lang="pt-BR" sz="3200" b="1" dirty="0">
                <a:solidFill>
                  <a:schemeClr val="tx1"/>
                </a:solidFill>
              </a:rPr>
              <a:t> </a:t>
            </a:r>
            <a:r>
              <a:rPr lang="pt-BR" sz="3200" b="1" dirty="0" err="1">
                <a:solidFill>
                  <a:schemeClr val="tx1"/>
                </a:solidFill>
              </a:rPr>
              <a:t>Biology</a:t>
            </a:r>
            <a:r>
              <a:rPr lang="pt-BR" sz="3200" dirty="0">
                <a:solidFill>
                  <a:schemeClr val="tx1"/>
                </a:solidFill>
              </a:rPr>
              <a:t>, v. 521, p. 110675, 2021.</a:t>
            </a:r>
            <a:endParaRPr lang="pt-BR" sz="6600" dirty="0">
              <a:solidFill>
                <a:schemeClr val="tx1"/>
              </a:solidFill>
            </a:endParaRPr>
          </a:p>
        </p:txBody>
      </p:sp>
      <p:pic>
        <p:nvPicPr>
          <p:cNvPr id="2049" name="Imagem 1">
            <a:extLst>
              <a:ext uri="{FF2B5EF4-FFF2-40B4-BE49-F238E27FC236}">
                <a16:creationId xmlns:a16="http://schemas.microsoft.com/office/drawing/2014/main" id="{2F973029-6A37-FF2A-A498-6E2E957FD6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949" y="457200"/>
            <a:ext cx="30995787" cy="4427970"/>
          </a:xfrm>
          <a:prstGeom prst="rect">
            <a:avLst/>
          </a:prstGeom>
          <a:noFill/>
          <a:extLst>
            <a:ext uri="{909E8E84-426E-40DD-AFC4-6F175D3DCCD1}">
              <a14:hiddenFill xmlns:a14="http://schemas.microsoft.com/office/drawing/2010/main">
                <a:solidFill>
                  <a:srgbClr val="FFFFFF"/>
                </a:solidFill>
              </a14:hiddenFill>
            </a:ext>
          </a:extLst>
        </p:spPr>
      </p:pic>
      <p:sp>
        <p:nvSpPr>
          <p:cNvPr id="6" name="Retângulo 1">
            <a:extLst>
              <a:ext uri="{FF2B5EF4-FFF2-40B4-BE49-F238E27FC236}">
                <a16:creationId xmlns:a16="http://schemas.microsoft.com/office/drawing/2014/main" id="{F442C457-7F77-11A6-6A4B-64BD0C4B87EF}"/>
              </a:ext>
            </a:extLst>
          </p:cNvPr>
          <p:cNvSpPr>
            <a:spLocks noChangeArrowheads="1"/>
          </p:cNvSpPr>
          <p:nvPr/>
        </p:nvSpPr>
        <p:spPr bwMode="auto">
          <a:xfrm>
            <a:off x="7379787" y="166374"/>
            <a:ext cx="17713967" cy="5208398"/>
          </a:xfrm>
          <a:prstGeom prst="rect">
            <a:avLst/>
          </a:prstGeom>
          <a:solidFill>
            <a:srgbClr val="FFFFFF"/>
          </a:solidFill>
          <a:ln w="1270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pt-BR" altLang="pt-BR" sz="40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VII JORNADA CIENTÍFICA, 2025</a:t>
            </a:r>
            <a:endParaRPr kumimoji="0" lang="pt-BR" altLang="pt-BR" sz="40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pt-BR" altLang="pt-BR" sz="40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Faculdade de Teologia, Filosofia e </a:t>
            </a:r>
            <a:r>
              <a:rPr kumimoji="0" lang="pt-BR" altLang="pt-BR" sz="4000" b="1"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Ciencias</a:t>
            </a:r>
            <a:r>
              <a:rPr kumimoji="0" lang="pt-BR" altLang="pt-BR" sz="40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Humanas </a:t>
            </a:r>
            <a:r>
              <a:rPr kumimoji="0" lang="pt-BR" altLang="pt-BR" sz="4000" b="1"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Gamaliel</a:t>
            </a:r>
            <a:r>
              <a:rPr kumimoji="0" lang="pt-BR" altLang="pt-BR" sz="40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(FATEFIG)</a:t>
            </a:r>
            <a:endParaRPr kumimoji="0" lang="pt-BR" altLang="pt-BR" sz="40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pt-BR" altLang="pt-BR" sz="4000" b="0" i="1"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TEMA: </a:t>
            </a:r>
            <a:r>
              <a:rPr kumimoji="0" lang="pt-BR" altLang="pt-BR" sz="4000" b="1" i="1"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Produção do conhecimento acadêmico: o ato de educar pela pesquisa a luz do desenvolvimento sustentável</a:t>
            </a:r>
            <a:endParaRPr kumimoji="0" lang="pt-BR" altLang="pt-BR" sz="4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031ABFB8-D0BF-F92D-3A97-16B300919F8C}"/>
              </a:ext>
            </a:extLst>
          </p:cNvPr>
          <p:cNvSpPr>
            <a:spLocks noChangeArrowheads="1"/>
          </p:cNvSpPr>
          <p:nvPr/>
        </p:nvSpPr>
        <p:spPr bwMode="auto">
          <a:xfrm>
            <a:off x="0" y="0"/>
            <a:ext cx="32404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1" name="Rectangle 5">
            <a:extLst>
              <a:ext uri="{FF2B5EF4-FFF2-40B4-BE49-F238E27FC236}">
                <a16:creationId xmlns:a16="http://schemas.microsoft.com/office/drawing/2014/main" id="{CE0A3320-E5D8-0BA8-B0BE-EFC3873ACEC4}"/>
              </a:ext>
            </a:extLst>
          </p:cNvPr>
          <p:cNvSpPr>
            <a:spLocks noChangeArrowheads="1"/>
          </p:cNvSpPr>
          <p:nvPr/>
        </p:nvSpPr>
        <p:spPr bwMode="auto">
          <a:xfrm>
            <a:off x="0" y="457200"/>
            <a:ext cx="324040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47925" algn="r"/>
                <a:tab pos="2700338" algn="ctr"/>
                <a:tab pos="3048000" algn="r"/>
                <a:tab pos="5400675" algn="r"/>
              </a:tabLst>
              <a:defRPr>
                <a:solidFill>
                  <a:schemeClr val="tx1"/>
                </a:solidFill>
                <a:latin typeface="Arial" panose="020B0604020202020204" pitchFamily="34" charset="0"/>
              </a:defRPr>
            </a:lvl1pPr>
            <a:lvl2pPr marL="457200" eaLnBrk="0" fontAlgn="base" hangingPunct="0">
              <a:spcBef>
                <a:spcPct val="0"/>
              </a:spcBef>
              <a:spcAft>
                <a:spcPct val="0"/>
              </a:spcAft>
              <a:tabLst>
                <a:tab pos="2447925" algn="r"/>
                <a:tab pos="2700338" algn="ctr"/>
                <a:tab pos="3048000" algn="r"/>
                <a:tab pos="5400675" algn="r"/>
              </a:tabLst>
              <a:defRPr>
                <a:solidFill>
                  <a:schemeClr val="tx1"/>
                </a:solidFill>
                <a:latin typeface="Arial" panose="020B0604020202020204" pitchFamily="34" charset="0"/>
              </a:defRPr>
            </a:lvl2pPr>
            <a:lvl3pPr marL="914400" eaLnBrk="0" fontAlgn="base" hangingPunct="0">
              <a:spcBef>
                <a:spcPct val="0"/>
              </a:spcBef>
              <a:spcAft>
                <a:spcPct val="0"/>
              </a:spcAft>
              <a:tabLst>
                <a:tab pos="2447925" algn="r"/>
                <a:tab pos="2700338" algn="ctr"/>
                <a:tab pos="3048000" algn="r"/>
                <a:tab pos="5400675" algn="r"/>
              </a:tabLst>
              <a:defRPr>
                <a:solidFill>
                  <a:schemeClr val="tx1"/>
                </a:solidFill>
                <a:latin typeface="Arial" panose="020B0604020202020204" pitchFamily="34" charset="0"/>
              </a:defRPr>
            </a:lvl3pPr>
            <a:lvl4pPr marL="1371600" eaLnBrk="0" fontAlgn="base" hangingPunct="0">
              <a:spcBef>
                <a:spcPct val="0"/>
              </a:spcBef>
              <a:spcAft>
                <a:spcPct val="0"/>
              </a:spcAft>
              <a:tabLst>
                <a:tab pos="2447925" algn="r"/>
                <a:tab pos="2700338" algn="ctr"/>
                <a:tab pos="3048000" algn="r"/>
                <a:tab pos="5400675" algn="r"/>
              </a:tabLst>
              <a:defRPr>
                <a:solidFill>
                  <a:schemeClr val="tx1"/>
                </a:solidFill>
                <a:latin typeface="Arial" panose="020B0604020202020204" pitchFamily="34" charset="0"/>
              </a:defRPr>
            </a:lvl4pPr>
            <a:lvl5pPr marL="1828800" eaLnBrk="0" fontAlgn="base" hangingPunct="0">
              <a:spcBef>
                <a:spcPct val="0"/>
              </a:spcBef>
              <a:spcAft>
                <a:spcPct val="0"/>
              </a:spcAft>
              <a:tabLst>
                <a:tab pos="2447925" algn="r"/>
                <a:tab pos="2700338" algn="ctr"/>
                <a:tab pos="3048000" algn="r"/>
                <a:tab pos="5400675" algn="r"/>
              </a:tabLst>
              <a:defRPr>
                <a:solidFill>
                  <a:schemeClr val="tx1"/>
                </a:solidFill>
                <a:latin typeface="Arial" panose="020B0604020202020204" pitchFamily="34" charset="0"/>
              </a:defRPr>
            </a:lvl5pPr>
            <a:lvl6pPr marL="2286000" eaLnBrk="0" fontAlgn="base" hangingPunct="0">
              <a:spcBef>
                <a:spcPct val="0"/>
              </a:spcBef>
              <a:spcAft>
                <a:spcPct val="0"/>
              </a:spcAft>
              <a:tabLst>
                <a:tab pos="2447925" algn="r"/>
                <a:tab pos="2700338" algn="ctr"/>
                <a:tab pos="3048000" algn="r"/>
                <a:tab pos="5400675" algn="r"/>
              </a:tabLst>
              <a:defRPr>
                <a:solidFill>
                  <a:schemeClr val="tx1"/>
                </a:solidFill>
                <a:latin typeface="Arial" panose="020B0604020202020204" pitchFamily="34" charset="0"/>
              </a:defRPr>
            </a:lvl6pPr>
            <a:lvl7pPr marL="2743200" eaLnBrk="0" fontAlgn="base" hangingPunct="0">
              <a:spcBef>
                <a:spcPct val="0"/>
              </a:spcBef>
              <a:spcAft>
                <a:spcPct val="0"/>
              </a:spcAft>
              <a:tabLst>
                <a:tab pos="2447925" algn="r"/>
                <a:tab pos="2700338" algn="ctr"/>
                <a:tab pos="3048000" algn="r"/>
                <a:tab pos="5400675" algn="r"/>
              </a:tabLst>
              <a:defRPr>
                <a:solidFill>
                  <a:schemeClr val="tx1"/>
                </a:solidFill>
                <a:latin typeface="Arial" panose="020B0604020202020204" pitchFamily="34" charset="0"/>
              </a:defRPr>
            </a:lvl7pPr>
            <a:lvl8pPr marL="3200400" eaLnBrk="0" fontAlgn="base" hangingPunct="0">
              <a:spcBef>
                <a:spcPct val="0"/>
              </a:spcBef>
              <a:spcAft>
                <a:spcPct val="0"/>
              </a:spcAft>
              <a:tabLst>
                <a:tab pos="2447925" algn="r"/>
                <a:tab pos="2700338" algn="ctr"/>
                <a:tab pos="3048000" algn="r"/>
                <a:tab pos="5400675" algn="r"/>
              </a:tabLst>
              <a:defRPr>
                <a:solidFill>
                  <a:schemeClr val="tx1"/>
                </a:solidFill>
                <a:latin typeface="Arial" panose="020B0604020202020204" pitchFamily="34" charset="0"/>
              </a:defRPr>
            </a:lvl8pPr>
            <a:lvl9pPr marL="3657600" eaLnBrk="0" fontAlgn="base" hangingPunct="0">
              <a:spcBef>
                <a:spcPct val="0"/>
              </a:spcBef>
              <a:spcAft>
                <a:spcPct val="0"/>
              </a:spcAft>
              <a:tabLst>
                <a:tab pos="2447925" algn="r"/>
                <a:tab pos="2700338" algn="ctr"/>
                <a:tab pos="3048000" algn="r"/>
                <a:tab pos="5400675"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47925" algn="r"/>
                <a:tab pos="2700338" algn="ctr"/>
                <a:tab pos="3048000" algn="r"/>
                <a:tab pos="5400675" algn="r"/>
              </a:tabLst>
            </a:pPr>
            <a:r>
              <a:rPr kumimoji="0" lang="pt-BR" altLang="pt-BR"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pt-BR" altLang="pt-BR" sz="1800" b="0" i="0" u="none" strike="noStrike" cap="none" normalizeH="0" baseline="0">
              <a:ln>
                <a:noFill/>
              </a:ln>
              <a:solidFill>
                <a:schemeClr val="tx1"/>
              </a:solidFill>
              <a:effectLst/>
              <a:latin typeface="Arial" panose="020B0604020202020204" pitchFamily="34" charset="0"/>
            </a:endParaRPr>
          </a:p>
        </p:txBody>
      </p:sp>
      <p:pic>
        <p:nvPicPr>
          <p:cNvPr id="2057" name="Picture 9" descr="Universidade Federal do Paraná">
            <a:extLst>
              <a:ext uri="{FF2B5EF4-FFF2-40B4-BE49-F238E27FC236}">
                <a16:creationId xmlns:a16="http://schemas.microsoft.com/office/drawing/2014/main" id="{0A376B0B-352C-FB4D-D0FB-4CEE23221B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06281" y="21285261"/>
            <a:ext cx="8181131" cy="7701902"/>
          </a:xfrm>
          <a:prstGeom prst="rect">
            <a:avLst/>
          </a:prstGeom>
          <a:noFill/>
          <a:extLst>
            <a:ext uri="{909E8E84-426E-40DD-AFC4-6F175D3DCCD1}">
              <a14:hiddenFill xmlns:a14="http://schemas.microsoft.com/office/drawing/2010/main">
                <a:solidFill>
                  <a:srgbClr val="FFFFFF"/>
                </a:solidFill>
              </a14:hiddenFill>
            </a:ext>
          </a:extLst>
        </p:spPr>
      </p:pic>
      <p:sp>
        <p:nvSpPr>
          <p:cNvPr id="14" name="CaixaDeTexto 13">
            <a:extLst>
              <a:ext uri="{FF2B5EF4-FFF2-40B4-BE49-F238E27FC236}">
                <a16:creationId xmlns:a16="http://schemas.microsoft.com/office/drawing/2014/main" id="{A21BACBB-5B3D-A5C4-448D-3EBDCA2B53C5}"/>
              </a:ext>
            </a:extLst>
          </p:cNvPr>
          <p:cNvSpPr txBox="1"/>
          <p:nvPr/>
        </p:nvSpPr>
        <p:spPr>
          <a:xfrm>
            <a:off x="15449795" y="41838462"/>
            <a:ext cx="3621547" cy="400110"/>
          </a:xfrm>
          <a:prstGeom prst="rect">
            <a:avLst/>
          </a:prstGeom>
          <a:noFill/>
        </p:spPr>
        <p:txBody>
          <a:bodyPr wrap="square">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pt-BR" altLang="pt-BR" sz="2000" b="1" i="0" u="none" strike="noStrike" cap="none" normalizeH="0" baseline="0" dirty="0">
                <a:ln>
                  <a:noFill/>
                </a:ln>
                <a:solidFill>
                  <a:srgbClr val="000000"/>
                </a:solidFill>
                <a:effectLst/>
                <a:latin typeface="Abadi ExtraLight" panose="020F0502020204030204" pitchFamily="34" charset="0"/>
                <a:ea typeface="MingLiU_HKSCS-ExtB" panose="02020500000000000000" pitchFamily="18" charset="-120"/>
                <a:cs typeface="MV Boli" panose="02000500030200090000" pitchFamily="2" charset="0"/>
              </a:rPr>
              <a:t>REALIZAÇÃO:</a:t>
            </a:r>
            <a:endParaRPr kumimoji="0" lang="pt-BR" altLang="pt-BR" sz="2000" i="0" u="none" strike="noStrike" cap="none" normalizeH="0" baseline="0" dirty="0">
              <a:ln>
                <a:noFill/>
              </a:ln>
              <a:solidFill>
                <a:schemeClr val="tx1"/>
              </a:solidFill>
              <a:effectLst/>
              <a:latin typeface="Abadi ExtraLight" panose="020F0502020204030204" pitchFamily="34" charset="0"/>
              <a:cs typeface="MV Boli" panose="02000500030200090000" pitchFamily="2" charset="0"/>
            </a:endParaRPr>
          </a:p>
        </p:txBody>
      </p:sp>
      <p:pic>
        <p:nvPicPr>
          <p:cNvPr id="2059" name="Picture 11" descr="Wiki Gamaliel - Centris/ERP | Wiki - Faculdade Gamaliel">
            <a:extLst>
              <a:ext uri="{FF2B5EF4-FFF2-40B4-BE49-F238E27FC236}">
                <a16:creationId xmlns:a16="http://schemas.microsoft.com/office/drawing/2014/main" id="{73E7B96E-BDBC-7BC6-6C42-3760F7C602D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969777" y="42007800"/>
            <a:ext cx="4032448" cy="1338372"/>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Conector reto 17">
            <a:extLst>
              <a:ext uri="{FF2B5EF4-FFF2-40B4-BE49-F238E27FC236}">
                <a16:creationId xmlns:a16="http://schemas.microsoft.com/office/drawing/2014/main" id="{1B577E27-11BD-7471-3A8A-EA7E1885084B}"/>
              </a:ext>
            </a:extLst>
          </p:cNvPr>
          <p:cNvCxnSpPr/>
          <p:nvPr/>
        </p:nvCxnSpPr>
        <p:spPr>
          <a:xfrm>
            <a:off x="0" y="41548916"/>
            <a:ext cx="32404050" cy="0"/>
          </a:xfrm>
          <a:prstGeom prst="line">
            <a:avLst/>
          </a:prstGeom>
          <a:ln w="76200">
            <a:solidFill>
              <a:srgbClr val="1D62B4"/>
            </a:solidFill>
          </a:ln>
        </p:spPr>
        <p:style>
          <a:lnRef idx="1">
            <a:schemeClr val="accent1"/>
          </a:lnRef>
          <a:fillRef idx="0">
            <a:schemeClr val="accent1"/>
          </a:fillRef>
          <a:effectRef idx="0">
            <a:schemeClr val="accent1"/>
          </a:effectRef>
          <a:fontRef idx="minor">
            <a:schemeClr val="tx1"/>
          </a:fontRef>
        </p:style>
      </p:cxnSp>
      <p:cxnSp>
        <p:nvCxnSpPr>
          <p:cNvPr id="19" name="Conector reto 18">
            <a:extLst>
              <a:ext uri="{FF2B5EF4-FFF2-40B4-BE49-F238E27FC236}">
                <a16:creationId xmlns:a16="http://schemas.microsoft.com/office/drawing/2014/main" id="{BD06A92B-B669-8B5C-92F4-A73BF677BC61}"/>
              </a:ext>
            </a:extLst>
          </p:cNvPr>
          <p:cNvCxnSpPr/>
          <p:nvPr/>
        </p:nvCxnSpPr>
        <p:spPr>
          <a:xfrm>
            <a:off x="0" y="4885170"/>
            <a:ext cx="32404050" cy="0"/>
          </a:xfrm>
          <a:prstGeom prst="line">
            <a:avLst/>
          </a:prstGeom>
          <a:ln w="76200">
            <a:solidFill>
              <a:srgbClr val="1D62B4"/>
            </a:solidFill>
          </a:ln>
        </p:spPr>
        <p:style>
          <a:lnRef idx="1">
            <a:schemeClr val="accent1"/>
          </a:lnRef>
          <a:fillRef idx="0">
            <a:schemeClr val="accent1"/>
          </a:fillRef>
          <a:effectRef idx="0">
            <a:schemeClr val="accent1"/>
          </a:effectRef>
          <a:fontRef idx="minor">
            <a:schemeClr val="tx1"/>
          </a:fontRef>
        </p:style>
      </p:cxnSp>
      <p:sp>
        <p:nvSpPr>
          <p:cNvPr id="10" name="Retângulo 9">
            <a:extLst>
              <a:ext uri="{FF2B5EF4-FFF2-40B4-BE49-F238E27FC236}">
                <a16:creationId xmlns:a16="http://schemas.microsoft.com/office/drawing/2014/main" id="{8A2DE542-BBE7-480E-889D-6530C0D86B75}"/>
              </a:ext>
            </a:extLst>
          </p:cNvPr>
          <p:cNvSpPr/>
          <p:nvPr/>
        </p:nvSpPr>
        <p:spPr>
          <a:xfrm>
            <a:off x="615949" y="5904956"/>
            <a:ext cx="30995787" cy="2518931"/>
          </a:xfrm>
          <a:prstGeom prst="rect">
            <a:avLst/>
          </a:prstGeom>
          <a:solidFill>
            <a:srgbClr val="1D62B4"/>
          </a:solidFill>
          <a:ln>
            <a:solidFill>
              <a:srgbClr val="1D62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ítulo 1"/>
          <p:cNvSpPr>
            <a:spLocks noGrp="1"/>
          </p:cNvSpPr>
          <p:nvPr>
            <p:ph type="ctrTitle"/>
          </p:nvPr>
        </p:nvSpPr>
        <p:spPr>
          <a:xfrm>
            <a:off x="614377" y="8338645"/>
            <a:ext cx="30749932" cy="2885697"/>
          </a:xfrm>
        </p:spPr>
        <p:txBody>
          <a:bodyPr>
            <a:normAutofit fontScale="90000"/>
          </a:bodyPr>
          <a:lstStyle/>
          <a:p>
            <a:pPr lvl="0" hangingPunct="0"/>
            <a:br>
              <a:rPr lang="pt-BR" sz="5400" b="1" dirty="0"/>
            </a:br>
            <a:br>
              <a:rPr lang="pt-BR" sz="5400" b="1" dirty="0"/>
            </a:br>
            <a:r>
              <a:rPr lang="pt-BR" sz="5400" b="1" dirty="0"/>
              <a:t>P</a:t>
            </a:r>
            <a:r>
              <a:rPr lang="pt-BR" sz="4400" b="1" dirty="0"/>
              <a:t>rimeiro Autor1; Segundo Autor2; Terceiro Autor3; Quarto Autor4; Orientador5.</a:t>
            </a:r>
            <a:br>
              <a:rPr lang="pt-BR" sz="4400" b="1" dirty="0"/>
            </a:br>
            <a:br>
              <a:rPr lang="pt-BR" sz="4400" b="1" dirty="0"/>
            </a:br>
            <a:r>
              <a:rPr lang="pt-BR" sz="4400" dirty="0"/>
              <a:t>Faculdade </a:t>
            </a:r>
            <a:r>
              <a:rPr lang="pt-BR" sz="4400" dirty="0" err="1"/>
              <a:t>Gamaliel</a:t>
            </a:r>
            <a:r>
              <a:rPr lang="pt-BR" sz="4400" dirty="0"/>
              <a:t> – Tucuruí – PA – Brasil</a:t>
            </a:r>
            <a:br>
              <a:rPr lang="pt-BR" sz="9600" dirty="0"/>
            </a:br>
            <a:endParaRPr lang="pt-BR" sz="4400" dirty="0"/>
          </a:p>
        </p:txBody>
      </p:sp>
      <p:sp>
        <p:nvSpPr>
          <p:cNvPr id="13" name="CaixaDeTexto 12">
            <a:extLst>
              <a:ext uri="{FF2B5EF4-FFF2-40B4-BE49-F238E27FC236}">
                <a16:creationId xmlns:a16="http://schemas.microsoft.com/office/drawing/2014/main" id="{41C50A43-9F13-EAEA-0A88-CCE3EC3FCF0F}"/>
              </a:ext>
            </a:extLst>
          </p:cNvPr>
          <p:cNvSpPr txBox="1"/>
          <p:nvPr/>
        </p:nvSpPr>
        <p:spPr>
          <a:xfrm>
            <a:off x="614377" y="6106459"/>
            <a:ext cx="30997358" cy="2246769"/>
          </a:xfrm>
          <a:prstGeom prst="rect">
            <a:avLst/>
          </a:prstGeom>
          <a:noFill/>
        </p:spPr>
        <p:txBody>
          <a:bodyPr wrap="square">
            <a:spAutoFit/>
          </a:bodyPr>
          <a:lstStyle/>
          <a:p>
            <a:pPr algn="ctr"/>
            <a:r>
              <a:rPr lang="pt-BR" sz="7000" b="1" dirty="0">
                <a:solidFill>
                  <a:schemeClr val="bg1"/>
                </a:solidFill>
                <a:latin typeface="Skeena" panose="020F0502020204030204" pitchFamily="2" charset="0"/>
                <a:cs typeface="MV Boli" panose="02000500030200090000" pitchFamily="2" charset="0"/>
              </a:rPr>
              <a:t>Modelagem matemática na predição de surtos epidemiológicos: uma Revisão Sistemática com Meta-Análise</a:t>
            </a:r>
            <a:endParaRPr lang="pt-BR" sz="7000" dirty="0">
              <a:solidFill>
                <a:schemeClr val="bg1"/>
              </a:solidFill>
            </a:endParaRPr>
          </a:p>
        </p:txBody>
      </p:sp>
    </p:spTree>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1093</TotalTime>
  <Words>781</Words>
  <Application>Microsoft Office PowerPoint</Application>
  <PresentationFormat>Personalizar</PresentationFormat>
  <Paragraphs>60</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Abadi ExtraLight</vt:lpstr>
      <vt:lpstr>Arial</vt:lpstr>
      <vt:lpstr>Calibri</vt:lpstr>
      <vt:lpstr>Skeena</vt:lpstr>
      <vt:lpstr>Tema do Office</vt:lpstr>
      <vt:lpstr>  Primeiro Autor1; Segundo Autor2; Terceiro Autor3; Quarto Autor4; Orientador5.  Faculdade Gamaliel – Tucuruí – PA – Brasil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on the Beach 2011</dc:title>
  <dc:creator>Tristao</dc:creator>
  <cp:lastModifiedBy>Daniel Assunção</cp:lastModifiedBy>
  <cp:revision>88</cp:revision>
  <dcterms:created xsi:type="dcterms:W3CDTF">2011-04-07T11:05:01Z</dcterms:created>
  <dcterms:modified xsi:type="dcterms:W3CDTF">2025-11-04T19:10:08Z</dcterms:modified>
</cp:coreProperties>
</file>